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8"/>
  </p:notesMasterIdLst>
  <p:sldIdLst>
    <p:sldId id="256" r:id="rId2"/>
    <p:sldId id="257" r:id="rId3"/>
    <p:sldId id="404" r:id="rId4"/>
    <p:sldId id="261" r:id="rId5"/>
    <p:sldId id="258" r:id="rId6"/>
    <p:sldId id="262" r:id="rId7"/>
    <p:sldId id="371" r:id="rId8"/>
    <p:sldId id="373" r:id="rId9"/>
    <p:sldId id="259" r:id="rId10"/>
    <p:sldId id="406" r:id="rId11"/>
    <p:sldId id="407" r:id="rId12"/>
    <p:sldId id="408" r:id="rId13"/>
    <p:sldId id="411" r:id="rId14"/>
    <p:sldId id="412" r:id="rId15"/>
    <p:sldId id="413" r:id="rId16"/>
    <p:sldId id="414" r:id="rId17"/>
    <p:sldId id="415" r:id="rId18"/>
    <p:sldId id="260" r:id="rId19"/>
    <p:sldId id="292" r:id="rId20"/>
    <p:sldId id="368" r:id="rId21"/>
    <p:sldId id="369" r:id="rId22"/>
    <p:sldId id="370" r:id="rId23"/>
    <p:sldId id="274" r:id="rId24"/>
    <p:sldId id="263" r:id="rId25"/>
    <p:sldId id="264" r:id="rId26"/>
    <p:sldId id="426" r:id="rId27"/>
    <p:sldId id="355" r:id="rId28"/>
    <p:sldId id="265" r:id="rId29"/>
    <p:sldId id="266" r:id="rId30"/>
    <p:sldId id="428" r:id="rId31"/>
    <p:sldId id="267" r:id="rId32"/>
    <p:sldId id="268" r:id="rId33"/>
    <p:sldId id="273" r:id="rId34"/>
    <p:sldId id="275" r:id="rId35"/>
    <p:sldId id="276" r:id="rId36"/>
    <p:sldId id="427" r:id="rId37"/>
    <p:sldId id="343" r:id="rId38"/>
    <p:sldId id="344" r:id="rId39"/>
    <p:sldId id="362" r:id="rId40"/>
    <p:sldId id="348" r:id="rId41"/>
    <p:sldId id="356" r:id="rId42"/>
    <p:sldId id="357" r:id="rId43"/>
    <p:sldId id="359" r:id="rId44"/>
    <p:sldId id="363" r:id="rId45"/>
    <p:sldId id="358" r:id="rId46"/>
    <p:sldId id="416" r:id="rId47"/>
    <p:sldId id="417" r:id="rId48"/>
    <p:sldId id="420" r:id="rId49"/>
    <p:sldId id="418" r:id="rId50"/>
    <p:sldId id="419" r:id="rId51"/>
    <p:sldId id="361" r:id="rId52"/>
    <p:sldId id="294" r:id="rId53"/>
    <p:sldId id="283" r:id="rId54"/>
    <p:sldId id="293" r:id="rId55"/>
    <p:sldId id="295" r:id="rId56"/>
    <p:sldId id="296" r:id="rId57"/>
    <p:sldId id="297" r:id="rId58"/>
    <p:sldId id="298" r:id="rId59"/>
    <p:sldId id="299" r:id="rId60"/>
    <p:sldId id="367" r:id="rId61"/>
    <p:sldId id="364" r:id="rId62"/>
    <p:sldId id="365" r:id="rId63"/>
    <p:sldId id="330" r:id="rId64"/>
    <p:sldId id="301" r:id="rId65"/>
    <p:sldId id="303" r:id="rId66"/>
    <p:sldId id="302" r:id="rId67"/>
    <p:sldId id="403" r:id="rId68"/>
    <p:sldId id="423" r:id="rId69"/>
    <p:sldId id="374" r:id="rId70"/>
    <p:sldId id="455" r:id="rId71"/>
    <p:sldId id="424" r:id="rId72"/>
    <p:sldId id="456" r:id="rId73"/>
    <p:sldId id="425" r:id="rId74"/>
    <p:sldId id="375" r:id="rId75"/>
    <p:sldId id="376" r:id="rId76"/>
    <p:sldId id="379" r:id="rId77"/>
    <p:sldId id="457" r:id="rId78"/>
    <p:sldId id="459" r:id="rId79"/>
    <p:sldId id="380" r:id="rId80"/>
    <p:sldId id="381" r:id="rId81"/>
    <p:sldId id="382" r:id="rId82"/>
    <p:sldId id="383" r:id="rId83"/>
    <p:sldId id="460" r:id="rId84"/>
    <p:sldId id="387" r:id="rId85"/>
    <p:sldId id="384" r:id="rId86"/>
    <p:sldId id="385" r:id="rId87"/>
    <p:sldId id="389" r:id="rId88"/>
    <p:sldId id="388" r:id="rId89"/>
    <p:sldId id="390" r:id="rId90"/>
    <p:sldId id="391" r:id="rId91"/>
    <p:sldId id="400" r:id="rId92"/>
    <p:sldId id="402" r:id="rId93"/>
    <p:sldId id="464" r:id="rId94"/>
    <p:sldId id="465" r:id="rId95"/>
    <p:sldId id="466" r:id="rId96"/>
    <p:sldId id="467" r:id="rId97"/>
    <p:sldId id="468" r:id="rId98"/>
    <p:sldId id="433" r:id="rId99"/>
    <p:sldId id="429" r:id="rId100"/>
    <p:sldId id="430" r:id="rId101"/>
    <p:sldId id="431" r:id="rId102"/>
    <p:sldId id="432" r:id="rId103"/>
    <p:sldId id="434" r:id="rId104"/>
    <p:sldId id="435" r:id="rId105"/>
    <p:sldId id="436" r:id="rId106"/>
    <p:sldId id="437" r:id="rId107"/>
    <p:sldId id="438" r:id="rId108"/>
    <p:sldId id="439" r:id="rId109"/>
    <p:sldId id="440" r:id="rId110"/>
    <p:sldId id="441" r:id="rId111"/>
    <p:sldId id="442" r:id="rId112"/>
    <p:sldId id="443" r:id="rId113"/>
    <p:sldId id="444" r:id="rId114"/>
    <p:sldId id="445" r:id="rId115"/>
    <p:sldId id="446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61" r:id="rId125"/>
    <p:sldId id="462" r:id="rId126"/>
    <p:sldId id="463" r:id="rId12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2E77DA-CD5E-4563-AADF-F5F096504DD0}" type="datetimeFigureOut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A3C02D-9D7B-4995-AFD6-8334829F28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A403CD-052B-44A5-A01D-1DD0415C6EDF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F16A3B-E882-425C-B1A7-B8636E3379B3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9C7EB-6CD4-49B4-9C0B-C81F12DB766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9639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667F5-B289-42FE-B105-8677978E9E1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7839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C0077-3A42-479D-9ACB-6B5BE7DCC7B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8125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94780-F9EA-4224-B60A-B8E6786E29D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1850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99F2F-7381-4196-A83A-CF119E68E0B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0019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3F30B-C81E-4CD7-B49B-0FD40929FFF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6446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06BE7-ED40-45B5-8D81-E01E5ACE535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6167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F8504-37C1-4CDE-B119-0BA5D35F3DB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1586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2DDB3-2570-428E-959A-33E36B57314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0599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C4E03-99C4-42F5-A339-285EEB56CA5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329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19279-F89A-46DE-8629-255A1B225F3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1495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B32C73-FD5F-4935-8B20-B3BD09865365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3.em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5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8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Life history strategies and succession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Remember</a:t>
            </a:r>
            <a:endParaRPr lang="en-US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Biomes are determined by the composition of life forms (and this is determined by climate)</a:t>
            </a:r>
          </a:p>
          <a:p>
            <a:endParaRPr lang="cs-CZ" altLang="en-US" smtClean="0"/>
          </a:p>
          <a:p>
            <a:r>
              <a:rPr lang="cs-CZ" altLang="en-US" smtClean="0"/>
              <a:t>Biogeographical regions are determined by taxonomical composition, i.e. by phylogeny and history</a:t>
            </a:r>
            <a:endParaRPr lang="en-US" altLang="en-US" smtClean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24000" y="533400"/>
            <a:ext cx="6248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Problems: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same external factor is perceived by one plant as disturbance, by another as stress: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extreme drought is disturbance for competitors, but stress for stress tolerators.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Where is the limit, below which the lack of water is considered disturbance, and where is considered stress?</a:t>
            </a:r>
          </a:p>
        </p:txBody>
      </p:sp>
    </p:spTree>
    <p:extLst>
      <p:ext uri="{BB962C8B-B14F-4D97-AF65-F5344CB8AC3E}">
        <p14:creationId xmlns:p14="http://schemas.microsoft.com/office/powerpoint/2010/main" val="39169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36925"/>
            <a:ext cx="2243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16843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20034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845" name="Object 6"/>
          <p:cNvGraphicFramePr>
            <a:graphicFrameLocks noChangeAspect="1"/>
          </p:cNvGraphicFramePr>
          <p:nvPr/>
        </p:nvGraphicFramePr>
        <p:xfrm>
          <a:off x="2819400" y="2362200"/>
          <a:ext cx="28797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Rastrový obrázek" r:id="rId6" imgW="2575238" imgH="2659048" progId="Obraz programu Malování">
                  <p:embed/>
                </p:oleObj>
              </mc:Choice>
              <mc:Fallback>
                <p:oleObj name="Rastrový obrázek" r:id="rId6" imgW="2575238" imgH="2659048" progId="Obraz programu Malování">
                  <p:embed/>
                  <p:pic>
                    <p:nvPicPr>
                      <p:cNvPr id="358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24000" contrast="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362200"/>
                        <a:ext cx="28797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6" name="Picture 7" descr="veronicaminu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4708525"/>
            <a:ext cx="33226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050" descr="011"/>
          <p:cNvPicPr>
            <a:picLocks noChangeAspect="1" noChangeArrowheads="1"/>
          </p:cNvPicPr>
          <p:nvPr/>
        </p:nvPicPr>
        <p:blipFill>
          <a:blip r:embed="rId2">
            <a:lum bright="-30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868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051"/>
          <p:cNvSpPr txBox="1">
            <a:spLocks noChangeArrowheads="1"/>
          </p:cNvSpPr>
          <p:nvPr/>
        </p:nvSpPr>
        <p:spPr bwMode="auto">
          <a:xfrm>
            <a:off x="762000" y="533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annuals</a:t>
            </a:r>
          </a:p>
        </p:txBody>
      </p:sp>
      <p:sp>
        <p:nvSpPr>
          <p:cNvPr id="36868" name="Text Box 2052"/>
          <p:cNvSpPr txBox="1">
            <a:spLocks noChangeArrowheads="1"/>
          </p:cNvSpPr>
          <p:nvPr/>
        </p:nvSpPr>
        <p:spPr bwMode="auto">
          <a:xfrm>
            <a:off x="3200400" y="457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biennials</a:t>
            </a:r>
          </a:p>
        </p:txBody>
      </p:sp>
      <p:sp>
        <p:nvSpPr>
          <p:cNvPr id="36869" name="Text Box 2053"/>
          <p:cNvSpPr txBox="1">
            <a:spLocks noChangeArrowheads="1"/>
          </p:cNvSpPr>
          <p:nvPr/>
        </p:nvSpPr>
        <p:spPr bwMode="auto">
          <a:xfrm>
            <a:off x="5562600" y="457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perennial herbs</a:t>
            </a:r>
          </a:p>
        </p:txBody>
      </p:sp>
      <p:sp>
        <p:nvSpPr>
          <p:cNvPr id="36870" name="Text Box 2054"/>
          <p:cNvSpPr txBox="1">
            <a:spLocks noChangeArrowheads="1"/>
          </p:cNvSpPr>
          <p:nvPr/>
        </p:nvSpPr>
        <p:spPr bwMode="auto">
          <a:xfrm>
            <a:off x="381000" y="2743200"/>
            <a:ext cx="137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trees and shrubs</a:t>
            </a:r>
          </a:p>
        </p:txBody>
      </p:sp>
      <p:sp>
        <p:nvSpPr>
          <p:cNvPr id="36871" name="Text Box 2056"/>
          <p:cNvSpPr txBox="1">
            <a:spLocks noChangeArrowheads="1"/>
          </p:cNvSpPr>
          <p:nvPr/>
        </p:nvSpPr>
        <p:spPr bwMode="auto">
          <a:xfrm>
            <a:off x="2895600" y="2743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lichens</a:t>
            </a:r>
          </a:p>
        </p:txBody>
      </p:sp>
      <p:sp>
        <p:nvSpPr>
          <p:cNvPr id="36872" name="Text Box 2057"/>
          <p:cNvSpPr txBox="1">
            <a:spLocks noChangeArrowheads="1"/>
          </p:cNvSpPr>
          <p:nvPr/>
        </p:nvSpPr>
        <p:spPr bwMode="auto">
          <a:xfrm>
            <a:off x="6553200" y="2819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bryophytes</a:t>
            </a:r>
          </a:p>
        </p:txBody>
      </p:sp>
    </p:spTree>
    <p:extLst>
      <p:ext uri="{BB962C8B-B14F-4D97-AF65-F5344CB8AC3E}">
        <p14:creationId xmlns:p14="http://schemas.microsoft.com/office/powerpoint/2010/main" val="20020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81000" y="2362200"/>
          <a:ext cx="33051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8" name="Rastrový obrázek" r:id="rId3" imgW="2438095" imgH="2583404" progId="Obraz programu Malování">
                  <p:embed/>
                </p:oleObj>
              </mc:Choice>
              <mc:Fallback>
                <p:oleObj name="Rastrový obrázek" r:id="rId3" imgW="2438095" imgH="2583404" progId="Obraz programu Malování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7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33051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38200" y="3810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Succession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2362200" y="28194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V="1">
            <a:off x="1143000" y="53340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895600" y="22098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productive habitat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unproductive habitat</a:t>
            </a:r>
          </a:p>
        </p:txBody>
      </p:sp>
      <p:pic>
        <p:nvPicPr>
          <p:cNvPr id="38920" name="Picture 9" descr="Grime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"/>
          <a:stretch>
            <a:fillRect/>
          </a:stretch>
        </p:blipFill>
        <p:spPr bwMode="auto">
          <a:xfrm>
            <a:off x="3733800" y="3124200"/>
            <a:ext cx="533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4724400" y="1295400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Relationship between r-K and CSR</a:t>
            </a:r>
          </a:p>
        </p:txBody>
      </p:sp>
    </p:spTree>
    <p:extLst>
      <p:ext uri="{BB962C8B-B14F-4D97-AF65-F5344CB8AC3E}">
        <p14:creationId xmlns:p14="http://schemas.microsoft.com/office/powerpoint/2010/main" val="8297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371600" y="609600"/>
            <a:ext cx="63246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Pausas and Lavorel (2003)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Strategies in reaction to disturbances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Ability to survive on</a:t>
            </a:r>
            <a:r>
              <a:rPr lang="cs-CZ" altLang="cs-CZ" sz="2400"/>
              <a:t> the level of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Individual (resprouting, underground organs)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Population (permanent seed bank)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Community (how to survive competition)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Landscape (metapopulation - ability to disperse)</a:t>
            </a:r>
          </a:p>
        </p:txBody>
      </p:sp>
      <p:pic>
        <p:nvPicPr>
          <p:cNvPr id="50179" name="Picture 3" descr="respro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37671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2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Guerrilla vs. Phalanx strategy in clonal plants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3"/>
          <a:stretch>
            <a:fillRect/>
          </a:stretch>
        </p:blipFill>
        <p:spPr bwMode="auto">
          <a:xfrm>
            <a:off x="5181600" y="1066800"/>
            <a:ext cx="16224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3505200" y="914400"/>
            <a:ext cx="1981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724400" y="6019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Nardus stricta</a:t>
            </a: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7400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1676400" y="9144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57200" y="63246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Potentilla reptans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12039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Possibilities of “verification”</a:t>
            </a:r>
            <a:endParaRPr lang="cs-CZ" altLang="cs-CZ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smtClean="0"/>
              <a:t>Repeated observations of plots within chronosequence</a:t>
            </a:r>
          </a:p>
          <a:p>
            <a:r>
              <a:rPr lang="en-US" altLang="cs-CZ" smtClean="0"/>
              <a:t>“Verification” of the direction of changes</a:t>
            </a:r>
          </a:p>
          <a:p>
            <a:r>
              <a:rPr lang="en-US" altLang="cs-CZ" smtClean="0"/>
              <a:t>Separation of short term and long-term dynamics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068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z="4000" smtClean="0"/>
              <a:t>Succession – or vegetation dynamics?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Spatial and temporal scales</a:t>
            </a:r>
          </a:p>
          <a:p>
            <a:r>
              <a:rPr lang="en-GB" altLang="cs-CZ" smtClean="0"/>
              <a:t>What is </a:t>
            </a:r>
            <a:r>
              <a:rPr lang="en-GB" altLang="cs-CZ" b="1" smtClean="0"/>
              <a:t>climax</a:t>
            </a:r>
          </a:p>
          <a:p>
            <a:endParaRPr lang="en-GB" altLang="cs-CZ" smtClean="0"/>
          </a:p>
          <a:p>
            <a:r>
              <a:rPr lang="en-GB" altLang="cs-CZ" smtClean="0"/>
              <a:t>Some authors prefer “vegetation dynamics”</a:t>
            </a:r>
          </a:p>
        </p:txBody>
      </p:sp>
    </p:spTree>
    <p:extLst>
      <p:ext uri="{BB962C8B-B14F-4D97-AF65-F5344CB8AC3E}">
        <p14:creationId xmlns:p14="http://schemas.microsoft.com/office/powerpoint/2010/main" val="39727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Is succession predictable?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The course of succession is influenced both by the measurable characteristics of environment and “chance factors” (“random events”). </a:t>
            </a:r>
          </a:p>
          <a:p>
            <a:r>
              <a:rPr lang="en-GB" altLang="cs-CZ" smtClean="0"/>
              <a:t>Which random events can alter the successional pathway?</a:t>
            </a:r>
          </a:p>
        </p:txBody>
      </p:sp>
    </p:spTree>
    <p:extLst>
      <p:ext uri="{BB962C8B-B14F-4D97-AF65-F5344CB8AC3E}">
        <p14:creationId xmlns:p14="http://schemas.microsoft.com/office/powerpoint/2010/main" val="22348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Predictability of succession</a:t>
            </a:r>
            <a:br>
              <a:rPr lang="cs-CZ" altLang="cs-CZ" smtClean="0"/>
            </a:br>
            <a:r>
              <a:rPr lang="en-GB" altLang="cs-CZ" smtClean="0"/>
              <a:t>Random </a:t>
            </a:r>
            <a:r>
              <a:rPr lang="cs-CZ" altLang="cs-CZ" smtClean="0"/>
              <a:t>events </a:t>
            </a:r>
            <a:r>
              <a:rPr lang="en-GB" altLang="cs-CZ" smtClean="0"/>
              <a:t>affecting successional pathway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90800"/>
            <a:ext cx="7772400" cy="4114800"/>
          </a:xfrm>
        </p:spPr>
        <p:txBody>
          <a:bodyPr/>
          <a:lstStyle/>
          <a:p>
            <a:r>
              <a:rPr lang="en-GB" altLang="cs-CZ" smtClean="0"/>
              <a:t>How to define </a:t>
            </a:r>
            <a:r>
              <a:rPr lang="cs-CZ" altLang="cs-CZ" smtClean="0"/>
              <a:t>a </a:t>
            </a:r>
            <a:r>
              <a:rPr lang="en-GB" altLang="cs-CZ" smtClean="0"/>
              <a:t>random </a:t>
            </a:r>
            <a:r>
              <a:rPr lang="cs-CZ" altLang="cs-CZ" smtClean="0"/>
              <a:t>event  (do nor confuse with random factor in ANOVA) </a:t>
            </a:r>
            <a:r>
              <a:rPr lang="en-GB" altLang="cs-CZ" smtClean="0"/>
              <a:t>?</a:t>
            </a:r>
          </a:p>
          <a:p>
            <a:r>
              <a:rPr lang="en-GB" altLang="cs-CZ" smtClean="0"/>
              <a:t>Example - Chel</a:t>
            </a:r>
            <a:r>
              <a:rPr lang="cs-CZ" altLang="cs-CZ" smtClean="0"/>
              <a:t>čice </a:t>
            </a:r>
            <a:r>
              <a:rPr lang="en-GB" altLang="cs-CZ" smtClean="0"/>
              <a:t> old field succession</a:t>
            </a:r>
          </a:p>
          <a:p>
            <a:r>
              <a:rPr lang="en-GB" altLang="cs-CZ" smtClean="0"/>
              <a:t>Colonization by willows</a:t>
            </a:r>
          </a:p>
          <a:p>
            <a:r>
              <a:rPr lang="en-GB" altLang="cs-CZ" smtClean="0"/>
              <a:t>“Successional window” for establishment - if missed, the community is dominated by competitively strong grasses</a:t>
            </a:r>
          </a:p>
        </p:txBody>
      </p:sp>
    </p:spTree>
    <p:extLst>
      <p:ext uri="{BB962C8B-B14F-4D97-AF65-F5344CB8AC3E}">
        <p14:creationId xmlns:p14="http://schemas.microsoft.com/office/powerpoint/2010/main" val="1849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/>
              <a:t>Biomes of the world</a:t>
            </a:r>
            <a:endParaRPr lang="en-US" altLang="cs-CZ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What is “random event”?</a:t>
            </a:r>
            <a:br>
              <a:rPr lang="en-GB" altLang="cs-CZ" smtClean="0"/>
            </a:br>
            <a:r>
              <a:rPr lang="en-GB" altLang="cs-CZ" sz="2400" smtClean="0"/>
              <a:t>as opposed to a measurable habitat characteristic</a:t>
            </a:r>
            <a:endParaRPr lang="en-GB" altLang="cs-CZ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Operational definition “Events of irregular occurrence, events which are difficult to measure / trace back.”</a:t>
            </a:r>
          </a:p>
          <a:p>
            <a:r>
              <a:rPr lang="en-GB" altLang="cs-CZ" smtClean="0"/>
              <a:t>Even so, the decision what is random event is often arbitrary. </a:t>
            </a:r>
          </a:p>
        </p:txBody>
      </p:sp>
    </p:spTree>
    <p:extLst>
      <p:ext uri="{BB962C8B-B14F-4D97-AF65-F5344CB8AC3E}">
        <p14:creationId xmlns:p14="http://schemas.microsoft.com/office/powerpoint/2010/main" val="28208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Difficulties: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cs-CZ" smtClean="0"/>
          </a:p>
          <a:p>
            <a:r>
              <a:rPr lang="en-GB" altLang="cs-CZ" smtClean="0"/>
              <a:t>Real random events are difficult to plan. </a:t>
            </a:r>
          </a:p>
          <a:p>
            <a:r>
              <a:rPr lang="en-GB" altLang="cs-CZ" smtClean="0"/>
              <a:t>They do not appear in proper experimental design.</a:t>
            </a:r>
          </a:p>
          <a:p>
            <a:r>
              <a:rPr lang="en-GB" altLang="cs-CZ" smtClean="0"/>
              <a:t>Their importance is recognized “ex post”.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11013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r>
              <a:rPr lang="en-GB" altLang="cs-CZ" smtClean="0"/>
              <a:t>Case study in an old field in South Bohemia (Chel</a:t>
            </a:r>
            <a:r>
              <a:rPr lang="cs-CZ" altLang="cs-CZ" smtClean="0"/>
              <a:t>č</a:t>
            </a:r>
            <a:r>
              <a:rPr lang="en-GB" altLang="cs-CZ" smtClean="0"/>
              <a:t>ice)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33400" y="38100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81000" y="3733800"/>
            <a:ext cx="44196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4800600" y="3733800"/>
            <a:ext cx="4191000" cy="1981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4800600" y="1828800"/>
            <a:ext cx="4191000" cy="1828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4800600" y="1981200"/>
            <a:ext cx="411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F1</a:t>
            </a:r>
            <a:r>
              <a:rPr lang="en-GB" altLang="cs-CZ" sz="2400"/>
              <a:t>: Abandoned in late seventies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Details unknown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No shrubs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4800600" y="3810000"/>
            <a:ext cx="4191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F2</a:t>
            </a:r>
            <a:r>
              <a:rPr lang="en-GB" altLang="cs-CZ" sz="2400"/>
              <a:t>: Abandoned in 1986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Last crop </a:t>
            </a:r>
            <a:r>
              <a:rPr lang="en-GB" altLang="cs-CZ" sz="2400" i="1"/>
              <a:t>Zea mays, </a:t>
            </a:r>
            <a:r>
              <a:rPr lang="en-GB" altLang="cs-CZ" sz="2400"/>
              <a:t>ploughed after harvest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Succession with willows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533400" y="3962400"/>
            <a:ext cx="4191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F3</a:t>
            </a:r>
            <a:r>
              <a:rPr lang="en-GB" altLang="cs-CZ" sz="2400"/>
              <a:t>: Abandoned in 1991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Last crop clower and ryegrass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Herbaceous succession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685800" y="1981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685800" y="2438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10 m</a:t>
            </a:r>
          </a:p>
        </p:txBody>
      </p:sp>
    </p:spTree>
    <p:extLst>
      <p:ext uri="{BB962C8B-B14F-4D97-AF65-F5344CB8AC3E}">
        <p14:creationId xmlns:p14="http://schemas.microsoft.com/office/powerpoint/2010/main" val="27712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cs-CZ" smtClean="0"/>
              <a:t>Only </a:t>
            </a:r>
            <a:r>
              <a:rPr lang="en-GB" altLang="cs-CZ" b="1" smtClean="0"/>
              <a:t>F2</a:t>
            </a:r>
            <a:r>
              <a:rPr lang="en-GB" altLang="cs-CZ" smtClean="0"/>
              <a:t> intensively studied:</a:t>
            </a:r>
          </a:p>
        </p:txBody>
      </p:sp>
      <p:pic>
        <p:nvPicPr>
          <p:cNvPr id="95235" name="Picture 3" descr="vlnk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391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Field in 1994 (F2: 9years)</a:t>
            </a:r>
          </a:p>
        </p:txBody>
      </p:sp>
      <p:pic>
        <p:nvPicPr>
          <p:cNvPr id="96259" name="Picture 3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"/>
          <a:stretch>
            <a:fillRect/>
          </a:stretch>
        </p:blipFill>
        <p:spPr bwMode="auto">
          <a:xfrm>
            <a:off x="609600" y="1295400"/>
            <a:ext cx="34591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"/>
          <a:stretch>
            <a:fillRect/>
          </a:stretch>
        </p:blipFill>
        <p:spPr bwMode="auto">
          <a:xfrm>
            <a:off x="4572000" y="1295400"/>
            <a:ext cx="3441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F3: 4 years</a:t>
            </a:r>
          </a:p>
        </p:txBody>
      </p:sp>
      <p:pic>
        <p:nvPicPr>
          <p:cNvPr id="97283" name="Picture 3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686" r="1163"/>
          <a:stretch>
            <a:fillRect/>
          </a:stretch>
        </p:blipFill>
        <p:spPr bwMode="auto">
          <a:xfrm>
            <a:off x="1066800" y="1647825"/>
            <a:ext cx="6553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Line 4"/>
          <p:cNvSpPr>
            <a:spLocks noChangeShapeType="1"/>
          </p:cNvSpPr>
          <p:nvPr/>
        </p:nvSpPr>
        <p:spPr bwMode="auto">
          <a:xfrm flipH="1">
            <a:off x="3962400" y="1295400"/>
            <a:ext cx="3124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7010400" y="381000"/>
            <a:ext cx="182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border between F2 and F3</a:t>
            </a:r>
          </a:p>
        </p:txBody>
      </p:sp>
    </p:spTree>
    <p:extLst>
      <p:ext uri="{BB962C8B-B14F-4D97-AF65-F5344CB8AC3E}">
        <p14:creationId xmlns:p14="http://schemas.microsoft.com/office/powerpoint/2010/main" val="16773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Fields in 2003: F2 (18 years), F3 (13 years)</a:t>
            </a:r>
          </a:p>
        </p:txBody>
      </p:sp>
      <p:pic>
        <p:nvPicPr>
          <p:cNvPr id="98307" name="Picture 3" descr="hranice z dalky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4770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ranicezbokustred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9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ylinnejstred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8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ranicezblizkauprav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503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34000" y="685800"/>
            <a:ext cx="34290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Very sharp border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only difference is in the year of abandonment, and last year crop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Note - willow seeds - extremely good in dispersal; viable for two weeks only</a:t>
            </a:r>
          </a:p>
        </p:txBody>
      </p:sp>
    </p:spTree>
    <p:extLst>
      <p:ext uri="{BB962C8B-B14F-4D97-AF65-F5344CB8AC3E}">
        <p14:creationId xmlns:p14="http://schemas.microsoft.com/office/powerpoint/2010/main" val="34181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561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87675" y="5445125"/>
            <a:ext cx="6048375" cy="10779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Determined by precipitation and temperature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800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Permanent plots in the F2 field (i.e the plots with shrub succession)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85800" y="1905000"/>
            <a:ext cx="685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5 permanent plots 1m x 1m, divided into 100 subplots, 10cm x 10 cm each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1600200" y="3429000"/>
            <a:ext cx="22098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>
            <a:off x="18288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202565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22098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24384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26670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>
            <a:off x="28956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31242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>
            <a:off x="33528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>
            <a:off x="3581400" y="3429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>
            <a:off x="1600200" y="3657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5" name="Line 15"/>
          <p:cNvSpPr>
            <a:spLocks noChangeShapeType="1"/>
          </p:cNvSpPr>
          <p:nvPr/>
        </p:nvSpPr>
        <p:spPr bwMode="auto">
          <a:xfrm>
            <a:off x="1600200" y="3886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>
            <a:off x="1600200" y="4114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>
            <a:off x="1600200" y="4343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Line 18"/>
          <p:cNvSpPr>
            <a:spLocks noChangeShapeType="1"/>
          </p:cNvSpPr>
          <p:nvPr/>
        </p:nvSpPr>
        <p:spPr bwMode="auto">
          <a:xfrm>
            <a:off x="1600200" y="4572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9" name="Line 19"/>
          <p:cNvSpPr>
            <a:spLocks noChangeShapeType="1"/>
          </p:cNvSpPr>
          <p:nvPr/>
        </p:nvSpPr>
        <p:spPr bwMode="auto">
          <a:xfrm>
            <a:off x="1600200" y="4800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Line 20"/>
          <p:cNvSpPr>
            <a:spLocks noChangeShapeType="1"/>
          </p:cNvSpPr>
          <p:nvPr/>
        </p:nvSpPr>
        <p:spPr bwMode="auto">
          <a:xfrm>
            <a:off x="1600200" y="5029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>
            <a:off x="1600200" y="52578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2" name="Line 22"/>
          <p:cNvSpPr>
            <a:spLocks noChangeShapeType="1"/>
          </p:cNvSpPr>
          <p:nvPr/>
        </p:nvSpPr>
        <p:spPr bwMode="auto">
          <a:xfrm>
            <a:off x="1600200" y="5486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4648200" y="2895600"/>
            <a:ext cx="2895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Data available: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species composition of all the subplots during the years 1986-1994;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history of establishment, survival and heights of shrubs</a:t>
            </a:r>
          </a:p>
        </p:txBody>
      </p:sp>
    </p:spTree>
    <p:extLst>
      <p:ext uri="{BB962C8B-B14F-4D97-AF65-F5344CB8AC3E}">
        <p14:creationId xmlns:p14="http://schemas.microsoft.com/office/powerpoint/2010/main" val="42044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822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When the shrubs get established, and how they survived through years?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685800" y="2006600"/>
          <a:ext cx="7620000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2" name="Worksheet" r:id="rId3" imgW="4579925" imgH="2842524" progId="Excel.Sheet.8">
                  <p:embed/>
                </p:oleObj>
              </mc:Choice>
              <mc:Fallback>
                <p:oleObj name="Worksheet" r:id="rId3" imgW="4579925" imgH="2842524" progId="Excel.Sheet.8">
                  <p:embed/>
                  <p:pic>
                    <p:nvPicPr>
                      <p:cNvPr id="1034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06600"/>
                        <a:ext cx="7620000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762000" y="1295400"/>
            <a:ext cx="693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All the species: </a:t>
            </a:r>
            <a:r>
              <a:rPr lang="en-GB" altLang="cs-CZ" sz="2400" i="1"/>
              <a:t>Salix capraea, S. cinerea, Populus tremula 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1225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Priority effects</a:t>
            </a:r>
            <a:endParaRPr lang="en-US" altLang="en-US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Species arriving ealy have an advantage in competition</a:t>
            </a:r>
          </a:p>
          <a:p>
            <a:r>
              <a:rPr lang="cs-CZ" altLang="en-US" smtClean="0"/>
              <a:t>Can their effect persist for longer time?</a:t>
            </a:r>
            <a:endParaRPr lang="en-US" altLang="en-US" smtClean="0"/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5" r="27586" b="46822"/>
          <a:stretch>
            <a:fillRect/>
          </a:stretch>
        </p:blipFill>
        <p:spPr bwMode="auto">
          <a:xfrm>
            <a:off x="0" y="3729038"/>
            <a:ext cx="90678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8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Sowing (of the BEF experiment type)</a:t>
            </a:r>
            <a:endParaRPr lang="en-US" altLang="en-US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And the plots were not weeded and open to natural colonization</a:t>
            </a:r>
          </a:p>
          <a:p>
            <a:r>
              <a:rPr lang="cs-CZ" altLang="en-US" smtClean="0"/>
              <a:t>Although the plots were of the size 10m x 10m, and all were mown with the same machinery, the effect of sowing was detectable even after 20 yrs  (less for some species, 20 yrs for </a:t>
            </a:r>
            <a:r>
              <a:rPr lang="cs-CZ" altLang="en-US" i="1" smtClean="0"/>
              <a:t>Lathyrus pratensis</a:t>
            </a:r>
            <a:r>
              <a:rPr lang="cs-CZ" altLang="en-US" smtClean="0"/>
              <a:t>)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95396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classics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If data have </a:t>
            </a:r>
            <a:r>
              <a:rPr lang="en-US" b="1" dirty="0" smtClean="0"/>
              <a:t>Poisson distribution</a:t>
            </a:r>
            <a:r>
              <a:rPr lang="en-US" dirty="0" smtClean="0"/>
              <a:t> (valid just for the counts), then </a:t>
            </a:r>
            <a:r>
              <a:rPr lang="en-US" dirty="0" err="1" smtClean="0"/>
              <a:t>var</a:t>
            </a:r>
            <a:r>
              <a:rPr lang="en-US" dirty="0" smtClean="0"/>
              <a:t> = mean</a:t>
            </a:r>
          </a:p>
          <a:p>
            <a:pPr>
              <a:defRPr/>
            </a:pPr>
            <a:r>
              <a:rPr lang="en-US" dirty="0" err="1" smtClean="0"/>
              <a:t>P.d</a:t>
            </a:r>
            <a:r>
              <a:rPr lang="en-US" dirty="0" smtClean="0"/>
              <a:t>. assumes </a:t>
            </a:r>
            <a:r>
              <a:rPr lang="en-US" b="1" dirty="0" smtClean="0"/>
              <a:t>independence of individuals</a:t>
            </a:r>
            <a:endParaRPr lang="en-US" b="1" dirty="0"/>
          </a:p>
          <a:p>
            <a:pPr>
              <a:defRPr/>
            </a:pPr>
            <a:r>
              <a:rPr lang="en-US" dirty="0" err="1" smtClean="0"/>
              <a:t>Var</a:t>
            </a:r>
            <a:r>
              <a:rPr lang="en-US" dirty="0" smtClean="0"/>
              <a:t>/mean ratio as the spatial aggregation measure, and after multiplying by </a:t>
            </a:r>
            <a:r>
              <a:rPr lang="en-US" dirty="0" err="1" smtClean="0"/>
              <a:t>df</a:t>
            </a:r>
            <a:r>
              <a:rPr lang="en-US" dirty="0" smtClean="0"/>
              <a:t> as a test criterion (chi-square distribution), the same theoretically can be used for temporal variation (practically not used)</a:t>
            </a:r>
          </a:p>
        </p:txBody>
      </p:sp>
    </p:spTree>
    <p:extLst>
      <p:ext uri="{BB962C8B-B14F-4D97-AF65-F5344CB8AC3E}">
        <p14:creationId xmlns:p14="http://schemas.microsoft.com/office/powerpoint/2010/main" val="15202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Poisson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If two variables with Poisson are summed up, their distribution is again Poisson mean = mean1 + mean2,  </a:t>
            </a:r>
            <a:r>
              <a:rPr lang="en-US" dirty="0" err="1" smtClean="0"/>
              <a:t>var</a:t>
            </a:r>
            <a:r>
              <a:rPr lang="en-US" dirty="0" smtClean="0"/>
              <a:t> = var1+var2</a:t>
            </a:r>
          </a:p>
          <a:p>
            <a:pPr>
              <a:defRPr/>
            </a:pPr>
            <a:r>
              <a:rPr lang="en-US" dirty="0" smtClean="0"/>
              <a:t>In this case, TPL holds, and b=1</a:t>
            </a:r>
          </a:p>
          <a:p>
            <a:pPr>
              <a:defRPr/>
            </a:pPr>
            <a:r>
              <a:rPr lang="en-US" dirty="0" smtClean="0"/>
              <a:t>Generally, never happens (would be the case, if the population is constant, large, and each individual has some constant probability to fall in the trap, and x is the number of trapped individuals)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Poisson distribution is extremely rare</a:t>
            </a:r>
            <a:endParaRPr lang="en-US" dirty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 fact, in most cases, we have (both temporal and spatial) variability in data corresponding to </a:t>
            </a:r>
            <a:r>
              <a:rPr lang="en-US" altLang="en-US" i="1" smtClean="0"/>
              <a:t>contagious distributions </a:t>
            </a:r>
            <a:r>
              <a:rPr lang="en-US" altLang="en-US" smtClean="0"/>
              <a:t>(clumps of clumps)</a:t>
            </a:r>
          </a:p>
          <a:p>
            <a:r>
              <a:rPr lang="en-US" altLang="en-US" smtClean="0"/>
              <a:t>Negative binomial, or Neyman distributions</a:t>
            </a:r>
          </a:p>
          <a:p>
            <a:endParaRPr lang="en-US" altLang="en-US" smtClean="0"/>
          </a:p>
          <a:p>
            <a:r>
              <a:rPr lang="en-US" altLang="en-US" smtClean="0"/>
              <a:t>In these cases, </a:t>
            </a:r>
            <a:r>
              <a:rPr lang="en-US" altLang="en-US" i="1" smtClean="0"/>
              <a:t>b</a:t>
            </a:r>
            <a:r>
              <a:rPr lang="en-US" altLang="en-US" smtClean="0"/>
              <a:t> &gt; 1</a:t>
            </a:r>
          </a:p>
        </p:txBody>
      </p:sp>
    </p:spTree>
    <p:extLst>
      <p:ext uri="{BB962C8B-B14F-4D97-AF65-F5344CB8AC3E}">
        <p14:creationId xmlns:p14="http://schemas.microsoft.com/office/powerpoint/2010/main" val="37108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romeliacea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845300" y="304800"/>
            <a:ext cx="22225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Dispersal limitation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resulting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biogeographical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patterns</a:t>
            </a:r>
            <a:r>
              <a:rPr lang="en-GB" altLang="cs-CZ" sz="2400" dirty="0"/>
              <a:t>: </a:t>
            </a:r>
            <a:r>
              <a:rPr lang="en-GB" altLang="cs-CZ" sz="2400" dirty="0" err="1"/>
              <a:t>Bromeliaceae</a:t>
            </a:r>
            <a:r>
              <a:rPr lang="en-GB" altLang="cs-CZ" sz="2400" dirty="0"/>
              <a:t> </a:t>
            </a:r>
            <a:r>
              <a:rPr lang="cs-CZ" altLang="cs-CZ" sz="2400" dirty="0"/>
              <a:t>are (</a:t>
            </a:r>
            <a:r>
              <a:rPr lang="cs-CZ" altLang="cs-CZ" sz="2400" dirty="0" err="1"/>
              <a:t>nearly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exclusively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found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New </a:t>
            </a:r>
            <a:r>
              <a:rPr lang="cs-CZ" altLang="cs-CZ" sz="2400" dirty="0" err="1"/>
              <a:t>World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even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thought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living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conditions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would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</a:t>
            </a:r>
            <a:r>
              <a:rPr lang="cs-CZ" altLang="cs-CZ" sz="2400" dirty="0"/>
              <a:t> OK </a:t>
            </a:r>
            <a:r>
              <a:rPr lang="cs-CZ" altLang="cs-CZ" sz="2400" dirty="0" err="1"/>
              <a:t>even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elsewhere</a:t>
            </a:r>
            <a:r>
              <a:rPr lang="cs-CZ" altLang="cs-CZ" sz="2400" dirty="0"/>
              <a:t>. </a:t>
            </a: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697662" cy="2305050"/>
          </a:xfrm>
        </p:spPr>
        <p:txBody>
          <a:bodyPr/>
          <a:lstStyle/>
          <a:p>
            <a:r>
              <a:rPr lang="cs-CZ" altLang="cs-CZ" sz="4000" smtClean="0"/>
              <a:t>Distribution of Bromeliaceae</a:t>
            </a:r>
            <a:br>
              <a:rPr lang="cs-CZ" altLang="cs-CZ" sz="4000" smtClean="0"/>
            </a:br>
            <a:r>
              <a:rPr lang="cs-CZ" altLang="cs-CZ" sz="4000" smtClean="0"/>
              <a:t>- (only single species in West Africa)</a:t>
            </a:r>
          </a:p>
        </p:txBody>
      </p:sp>
      <p:pic>
        <p:nvPicPr>
          <p:cNvPr id="16387" name="Picture 6" descr="WorldBromeliad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82089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15888"/>
            <a:ext cx="2141537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Konvergence: fylogeneticky nepříbuzné typy vypadají velmi podobně, protože žijí v podobném prostředí, byť často </a:t>
            </a:r>
            <a:r>
              <a:rPr lang="cs-CZ" altLang="cs-CZ" sz="2400"/>
              <a:t>na</a:t>
            </a:r>
            <a:r>
              <a:rPr lang="en-GB" altLang="cs-CZ" sz="2400"/>
              <a:t> velmi v</a:t>
            </a:r>
            <a:r>
              <a:rPr lang="cs-CZ" altLang="cs-CZ" sz="2400"/>
              <a:t>z</a:t>
            </a:r>
            <a:r>
              <a:rPr lang="en-GB" altLang="cs-CZ" sz="2400"/>
              <a:t>dálených kontinentech.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116263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57200" y="62484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Cactaceae - Nový svět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648200" y="60960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hlink"/>
                </a:solidFill>
              </a:rPr>
              <a:t>Euphorbiaceae ze Starého světa</a:t>
            </a:r>
            <a:endParaRPr lang="en-GB" altLang="cs-CZ" sz="2400"/>
          </a:p>
        </p:txBody>
      </p: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1607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2105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Cactace restricted to the New World, but there, not only deserts, but, e.g. they are epiphytes in tropical forests</a:t>
            </a:r>
            <a:endParaRPr lang="en-GB" altLang="cs-CZ" sz="2400"/>
          </a:p>
        </p:txBody>
      </p:sp>
      <p:pic>
        <p:nvPicPr>
          <p:cNvPr id="18435" name="Picture 3" descr="Epifkakt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kaktusynavrskustrom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286000"/>
            <a:ext cx="5511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827088" y="1412875"/>
          <a:ext cx="693420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obrázek" r:id="rId3" imgW="5483077" imgH="7839733" progId="Word.Picture.8">
                  <p:embed/>
                </p:oleObj>
              </mc:Choice>
              <mc:Fallback>
                <p:oleObj name="obrázek" r:id="rId3" imgW="5483077" imgH="7839733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42" b="54512"/>
                      <a:stretch>
                        <a:fillRect/>
                      </a:stretch>
                    </p:blipFill>
                    <p:spPr bwMode="auto">
                      <a:xfrm>
                        <a:off x="827088" y="1412875"/>
                        <a:ext cx="693420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6934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Biogeogra</a:t>
            </a:r>
            <a:r>
              <a:rPr lang="cs-CZ" altLang="cs-CZ" sz="3600"/>
              <a:t>phy of the world</a:t>
            </a:r>
            <a:endParaRPr lang="en-GB" altLang="cs-CZ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00400" y="30480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Trade-off 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43000" y="990600"/>
            <a:ext cx="617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is defined as an evolutionary dilemma whereby genetic change conferring increased fitness in one circumstance inescapably involves sacrifice of fitness in another (Grime 2001).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219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38400" y="3124200"/>
            <a:ext cx="2133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Sempervivum: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water storage and minimizing surface is advantage in drought stress, but decreases photosynthesis under favourable  conditions</a:t>
            </a:r>
            <a:endParaRPr lang="en-GB" altLang="cs-CZ" sz="2000" i="1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23923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0400" y="2895600"/>
            <a:ext cx="1981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Tussilago: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Light seeds: advantage for dispersal, but lack of energy for competition in crowded communities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pediculariskavkazchlupat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1591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27" descr="Vojta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2971" r="3731" b="3465"/>
          <a:stretch>
            <a:fillRect/>
          </a:stretch>
        </p:blipFill>
        <p:spPr bwMode="auto">
          <a:xfrm>
            <a:off x="4267200" y="152400"/>
            <a:ext cx="304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152400" y="152400"/>
            <a:ext cx="32004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Pedicularis - </a:t>
            </a:r>
            <a:r>
              <a:rPr lang="en-GB" altLang="cs-CZ" sz="2400"/>
              <a:t>dense hare in the inflorescence protects from frost, but is unnecessary investment in warmer conditions</a:t>
            </a:r>
            <a:endParaRPr lang="en-GB" altLang="cs-CZ" sz="2400" i="1"/>
          </a:p>
        </p:txBody>
      </p:sp>
      <p:sp>
        <p:nvSpPr>
          <p:cNvPr id="21509" name="Text Box 1029"/>
          <p:cNvSpPr txBox="1">
            <a:spLocks noChangeArrowheads="1"/>
          </p:cNvSpPr>
          <p:nvPr/>
        </p:nvSpPr>
        <p:spPr bwMode="auto">
          <a:xfrm>
            <a:off x="3810000" y="5257800"/>
            <a:ext cx="4648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Entada - </a:t>
            </a:r>
            <a:r>
              <a:rPr lang="en-GB" altLang="cs-CZ" sz="2400"/>
              <a:t>Large seed size helps to overcome low light intensity in forest understory, but hinders dispersal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Phylogenetic vs. Functional classifications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cs-CZ" smtClean="0"/>
              <a:t>Sharing the common history does not necessarily mean sharing similar functional traits (but there are phylogenetic constrains)</a:t>
            </a:r>
          </a:p>
          <a:p>
            <a:r>
              <a:rPr lang="en-US" altLang="cs-CZ" smtClean="0"/>
              <a:t>Convergent evolution under similar selection pressure (functionally analogous, but evolutionary unrelated species)</a:t>
            </a:r>
          </a:p>
          <a:p>
            <a:r>
              <a:rPr lang="en-US" altLang="cs-CZ" smtClean="0"/>
              <a:t>Functional description of vegetation over varying biogeographical areas</a:t>
            </a:r>
          </a:p>
          <a:p>
            <a:endParaRPr lang="en-US" altLang="cs-CZ" smtClean="0"/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256213" y="984250"/>
            <a:ext cx="3887787" cy="58737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Negative correlation (trade-off) between seedling survival in shade and growth in gaps. There is no super-plant able to grow fast in gaps, which would be also able to survive in shade. There is a clear physiological constraint between ability to survive in shade (i.e. ability to photosynthetize in shade) and the growt rate in high light. </a:t>
            </a: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4465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202088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65088"/>
            <a:ext cx="9144000" cy="519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Trade-off</a:t>
            </a:r>
            <a:endParaRPr lang="en-US" altLang="cs-CZ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042988" y="6237288"/>
            <a:ext cx="31877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t>Each point is a species from tropical rain forest in Panama</a:t>
            </a:r>
            <a:endParaRPr lang="en-US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For a bird – amount of fat to survive winter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 smtClean="0"/>
              <a:t>I </a:t>
            </a:r>
            <a:r>
              <a:rPr lang="cs-CZ" altLang="cs-CZ" sz="2800" dirty="0" err="1" smtClean="0"/>
              <a:t>am</a:t>
            </a:r>
            <a:r>
              <a:rPr lang="cs-CZ" altLang="cs-CZ" sz="2800" dirty="0" smtClean="0"/>
              <a:t> very fat – I </a:t>
            </a:r>
            <a:r>
              <a:rPr lang="cs-CZ" altLang="cs-CZ" sz="2800" dirty="0" err="1" smtClean="0"/>
              <a:t>will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probably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survive</a:t>
            </a:r>
            <a:r>
              <a:rPr lang="cs-CZ" altLang="cs-CZ" sz="2800" dirty="0" smtClean="0"/>
              <a:t> long period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starvation</a:t>
            </a:r>
            <a:r>
              <a:rPr lang="cs-CZ" altLang="cs-CZ" sz="2800" dirty="0" smtClean="0"/>
              <a:t>, but my </a:t>
            </a:r>
            <a:r>
              <a:rPr lang="cs-CZ" altLang="cs-CZ" sz="2800" dirty="0" err="1" smtClean="0"/>
              <a:t>maneuverability</a:t>
            </a:r>
            <a:r>
              <a:rPr lang="cs-CZ" altLang="cs-CZ" sz="2800" dirty="0" smtClean="0"/>
              <a:t> (and so </a:t>
            </a:r>
            <a:r>
              <a:rPr lang="cs-CZ" altLang="cs-CZ" sz="2800" dirty="0" err="1" smtClean="0"/>
              <a:t>the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ability</a:t>
            </a:r>
            <a:r>
              <a:rPr lang="cs-CZ" altLang="cs-CZ" sz="2800" dirty="0" smtClean="0"/>
              <a:t> to </a:t>
            </a:r>
            <a:r>
              <a:rPr lang="cs-CZ" altLang="cs-CZ" sz="2800" dirty="0" err="1" smtClean="0"/>
              <a:t>escape</a:t>
            </a:r>
            <a:r>
              <a:rPr lang="cs-CZ" altLang="cs-CZ" sz="2800" dirty="0" smtClean="0"/>
              <a:t> in </a:t>
            </a:r>
            <a:r>
              <a:rPr lang="cs-CZ" altLang="cs-CZ" sz="2800" dirty="0" err="1" smtClean="0"/>
              <a:t>the</a:t>
            </a:r>
            <a:r>
              <a:rPr lang="cs-CZ" altLang="cs-CZ" sz="2800" dirty="0" smtClean="0"/>
              <a:t> presence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predator</a:t>
            </a:r>
            <a:r>
              <a:rPr lang="cs-CZ" altLang="cs-CZ" sz="2800" dirty="0" smtClean="0"/>
              <a:t>) </a:t>
            </a:r>
            <a:r>
              <a:rPr lang="cs-CZ" altLang="cs-CZ" sz="2800" dirty="0" err="1" smtClean="0"/>
              <a:t>is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low</a:t>
            </a:r>
            <a:r>
              <a:rPr lang="cs-CZ" altLang="cs-CZ" sz="2800" dirty="0" smtClean="0"/>
              <a:t> </a:t>
            </a:r>
          </a:p>
          <a:p>
            <a:r>
              <a:rPr lang="cs-CZ" altLang="cs-CZ" sz="2800" dirty="0" smtClean="0"/>
              <a:t>I </a:t>
            </a:r>
            <a:r>
              <a:rPr lang="cs-CZ" altLang="cs-CZ" sz="2800" dirty="0" err="1" smtClean="0"/>
              <a:t>am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slim</a:t>
            </a:r>
            <a:r>
              <a:rPr lang="cs-CZ" altLang="cs-CZ" sz="2800" dirty="0" smtClean="0"/>
              <a:t>, just </a:t>
            </a:r>
            <a:r>
              <a:rPr lang="cs-CZ" altLang="cs-CZ" sz="2800" dirty="0" err="1" smtClean="0"/>
              <a:t>muscles</a:t>
            </a:r>
            <a:r>
              <a:rPr lang="cs-CZ" altLang="cs-CZ" sz="2800" dirty="0" smtClean="0"/>
              <a:t>, no fat – </a:t>
            </a:r>
            <a:r>
              <a:rPr lang="cs-CZ" altLang="cs-CZ" sz="2800" dirty="0" err="1" smtClean="0"/>
              <a:t>great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for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escape</a:t>
            </a:r>
            <a:r>
              <a:rPr lang="cs-CZ" altLang="cs-CZ" sz="2800" dirty="0" smtClean="0"/>
              <a:t>, but not very </a:t>
            </a:r>
            <a:r>
              <a:rPr lang="cs-CZ" altLang="cs-CZ" sz="2800" dirty="0" err="1" smtClean="0"/>
              <a:t>resistent</a:t>
            </a:r>
            <a:r>
              <a:rPr lang="cs-CZ" altLang="cs-CZ" sz="2800" dirty="0" smtClean="0"/>
              <a:t> to </a:t>
            </a:r>
            <a:r>
              <a:rPr lang="cs-CZ" altLang="cs-CZ" sz="2800" dirty="0" err="1" smtClean="0"/>
              <a:t>cold</a:t>
            </a:r>
            <a:r>
              <a:rPr lang="cs-CZ" altLang="cs-CZ" sz="2800" dirty="0" smtClean="0"/>
              <a:t> and </a:t>
            </a:r>
            <a:r>
              <a:rPr lang="cs-CZ" altLang="cs-CZ" sz="2800" dirty="0" err="1" smtClean="0"/>
              <a:t>starvation</a:t>
            </a:r>
            <a:endParaRPr lang="cs-CZ" altLang="cs-CZ" sz="2800" dirty="0" smtClean="0"/>
          </a:p>
          <a:p>
            <a:r>
              <a:rPr lang="cs-CZ" altLang="cs-CZ" sz="2800" dirty="0" err="1" smtClean="0"/>
              <a:t>Which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those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two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states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advantegenous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depends</a:t>
            </a:r>
            <a:r>
              <a:rPr lang="cs-CZ" altLang="cs-CZ" sz="2800" dirty="0" smtClean="0"/>
              <a:t> on </a:t>
            </a:r>
            <a:r>
              <a:rPr lang="cs-CZ" altLang="cs-CZ" sz="2800" dirty="0" err="1" smtClean="0"/>
              <a:t>weather</a:t>
            </a:r>
            <a:r>
              <a:rPr lang="cs-CZ" altLang="cs-CZ" sz="2800" dirty="0" smtClean="0"/>
              <a:t> in </a:t>
            </a:r>
            <a:r>
              <a:rPr lang="cs-CZ" altLang="cs-CZ" sz="2800" dirty="0" err="1" smtClean="0"/>
              <a:t>individual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winter</a:t>
            </a:r>
            <a:r>
              <a:rPr lang="cs-CZ" altLang="cs-CZ" sz="2800" dirty="0" smtClean="0"/>
              <a:t> and </a:t>
            </a:r>
            <a:r>
              <a:rPr lang="cs-CZ" altLang="cs-CZ" sz="2800" dirty="0" err="1" smtClean="0"/>
              <a:t>onthe</a:t>
            </a:r>
            <a:r>
              <a:rPr lang="cs-CZ" altLang="cs-CZ" sz="2800" dirty="0" smtClean="0"/>
              <a:t> intensity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predation</a:t>
            </a: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18509"/>
          <a:stretch>
            <a:fillRect/>
          </a:stretch>
        </p:blipFill>
        <p:spPr bwMode="auto">
          <a:xfrm>
            <a:off x="0" y="476250"/>
            <a:ext cx="9144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68313" y="5876925"/>
            <a:ext cx="7920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Ptarmigans in Iceland – nicely rounded, with lot of fat – well protected against cold, ability to escape is negligible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1927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77000" y="381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Tilman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43000" y="8382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/>
              <a:t>Which trade-off is important?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219200" y="1828800"/>
            <a:ext cx="670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Selection by mortality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density independent vs. density dependent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 flipH="1">
            <a:off x="2057400" y="28956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4953000" y="28194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914400" y="3810000"/>
            <a:ext cx="2590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catastrophic events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r-selection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4114800" y="3810000"/>
            <a:ext cx="289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K-selection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1127125" y="3775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H="1" flipV="1">
            <a:off x="990600" y="5486400"/>
            <a:ext cx="449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2743200" y="502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Disturbance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4724400" y="5715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Low</a:t>
            </a:r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914400" y="5715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High</a:t>
            </a:r>
          </a:p>
        </p:txBody>
      </p:sp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553200" y="3200400"/>
            <a:ext cx="2362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Frequency of disturbance and successional age are </a:t>
            </a:r>
            <a:r>
              <a:rPr lang="cs-CZ" altLang="cs-CZ" sz="2400"/>
              <a:t>analogous factors</a:t>
            </a:r>
            <a:r>
              <a:rPr lang="en-GB" altLang="cs-CZ" sz="2400"/>
              <a:t> (just differing in point of view)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graphicFrame>
        <p:nvGraphicFramePr>
          <p:cNvPr id="27651" name="Object 6"/>
          <p:cNvGraphicFramePr>
            <a:graphicFrameLocks noChangeAspect="1"/>
          </p:cNvGraphicFramePr>
          <p:nvPr/>
        </p:nvGraphicFramePr>
        <p:xfrm>
          <a:off x="2209800" y="369888"/>
          <a:ext cx="40386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Rovnice" r:id="rId3" imgW="1040948" imgH="393529" progId="Equation.3">
                  <p:embed/>
                </p:oleObj>
              </mc:Choice>
              <mc:Fallback>
                <p:oleObj name="Rovnice" r:id="rId3" imgW="104094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69888"/>
                        <a:ext cx="40386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886200" y="304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800600" y="76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654" name="Object 10"/>
          <p:cNvGraphicFramePr>
            <a:graphicFrameLocks noChangeAspect="1"/>
          </p:cNvGraphicFramePr>
          <p:nvPr/>
        </p:nvGraphicFramePr>
        <p:xfrm>
          <a:off x="457200" y="1927225"/>
          <a:ext cx="7315200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Worksheet" r:id="rId5" imgW="4648505" imgH="3002483" progId="Excel.Sheet.8">
                  <p:embed/>
                </p:oleObj>
              </mc:Choice>
              <mc:Fallback>
                <p:oleObj name="Worksheet" r:id="rId5" imgW="4648505" imgH="3002483" progId="Excel.Shee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27225"/>
                        <a:ext cx="7315200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6400800" y="609600"/>
            <a:ext cx="2590800" cy="52625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Note: r- K- selection </a:t>
            </a:r>
            <a:r>
              <a:rPr lang="en-US" altLang="en-US" sz="2400"/>
              <a:t>(and r- K-strategy are NOT merely descriptive categories, but Darwinian concepts predicting relationship between species </a:t>
            </a:r>
            <a:r>
              <a:rPr lang="en-US" altLang="en-US" sz="2400" i="1"/>
              <a:t>traits</a:t>
            </a:r>
            <a:r>
              <a:rPr lang="en-US" altLang="en-US" sz="2400"/>
              <a:t> (in modern terminnology) and  density dependent/ independent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 a </a:t>
            </a:r>
            <a:r>
              <a:rPr lang="en-US" dirty="0" err="1" smtClean="0"/>
              <a:t>nd</a:t>
            </a:r>
            <a:r>
              <a:rPr lang="en-US" dirty="0" smtClean="0"/>
              <a:t> K-strategy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often used as descriptive concept but</a:t>
            </a:r>
          </a:p>
          <a:p>
            <a:endParaRPr lang="en-US" dirty="0"/>
          </a:p>
          <a:p>
            <a:r>
              <a:rPr lang="en-US" dirty="0" smtClean="0"/>
              <a:t>Originally it is Darwinian selection concept connecting the “traits” with their selection advantage under different mortality patterns (i.e. density in/dependence of mortality).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8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30" name="Group 58"/>
          <p:cNvGraphicFramePr>
            <a:graphicFrameLocks noGrp="1"/>
          </p:cNvGraphicFramePr>
          <p:nvPr/>
        </p:nvGraphicFramePr>
        <p:xfrm>
          <a:off x="687388" y="685800"/>
          <a:ext cx="7769225" cy="5486400"/>
        </p:xfrm>
        <a:graphic>
          <a:graphicData uri="http://schemas.openxmlformats.org/drawingml/2006/table">
            <a:tbl>
              <a:tblPr/>
              <a:tblGrid>
                <a:gridCol w="380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r-organisms</a:t>
                      </a:r>
                      <a:r>
                        <a:rPr kumimoji="0" lang="en-GB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K-organisms</a:t>
                      </a:r>
                      <a:endParaRPr kumimoji="0" lang="en-GB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short-lived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long-lived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small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weak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strong or well-protected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waste a lot of energy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 efficient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less intelligent, experienced...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more intelligent, experienced...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have large litters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have small litters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reproduce at an early age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reproduce at a late age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fast maturation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slow maturation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little care for offspring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much care for offspring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strong sex drive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weak sex drive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small size at birth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size at birth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8699" name="Text Box 59"/>
          <p:cNvSpPr txBox="1">
            <a:spLocks noChangeArrowheads="1"/>
          </p:cNvSpPr>
          <p:nvPr/>
        </p:nvSpPr>
        <p:spPr bwMode="auto">
          <a:xfrm>
            <a:off x="685800" y="64008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http://pespmc1.vub.ac.be/RKSELECT.html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533400" y="1066800"/>
          <a:ext cx="8229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dokument" r:id="rId3" imgW="6068568" imgH="3339084" progId="Word.Document.8">
                  <p:embed/>
                </p:oleObj>
              </mc:Choice>
              <mc:Fallback>
                <p:oleObj name="dokument" r:id="rId3" imgW="6068568" imgH="333908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82296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981200" y="152400"/>
            <a:ext cx="510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Trade-offs (Examples)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62000" y="1752600"/>
          <a:ext cx="7086600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Worksheet" r:id="rId3" imgW="4648505" imgH="3002483" progId="Excel.Sheet.8">
                  <p:embed/>
                </p:oleObj>
              </mc:Choice>
              <mc:Fallback>
                <p:oleObj name="Worksheet" r:id="rId3" imgW="4648505" imgH="3002483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086600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Line 3"/>
          <p:cNvSpPr>
            <a:spLocks noChangeShapeType="1"/>
          </p:cNvSpPr>
          <p:nvPr/>
        </p:nvSpPr>
        <p:spPr bwMode="auto">
          <a:xfrm flipH="1" flipV="1">
            <a:off x="4648200" y="3962400"/>
            <a:ext cx="2209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010400" y="4114800"/>
            <a:ext cx="19812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unpredictable environment,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high variation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4724400" y="838200"/>
            <a:ext cx="1676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629400" y="457200"/>
            <a:ext cx="19812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Predictable environment,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low variation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Just remember</a:t>
            </a:r>
            <a:endParaRPr lang="en-US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Phylogenetic dissimilarity and trait dissimilarity are usually not independent</a:t>
            </a:r>
          </a:p>
          <a:p>
            <a:r>
              <a:rPr lang="cs-CZ" altLang="en-US" smtClean="0"/>
              <a:t>Thus, the phylogenetic classification and functional classification are rather complementary</a:t>
            </a:r>
            <a:endParaRPr lang="en-US" altLang="en-US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5800" y="990600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theory</a:t>
            </a:r>
            <a:r>
              <a:rPr lang="cs-CZ" dirty="0" smtClean="0"/>
              <a:t> </a:t>
            </a:r>
            <a:r>
              <a:rPr lang="cs-CZ" dirty="0" err="1" smtClean="0"/>
              <a:t>predicts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en-US" dirty="0" smtClean="0"/>
              <a:t>r- strategy means low population stability, either because r-strategists are in more variable environment (as in the previous figure), or because their traits are adapted to fast response to environmental variation.</a:t>
            </a:r>
          </a:p>
          <a:p>
            <a:r>
              <a:rPr lang="en-US" dirty="0" smtClean="0"/>
              <a:t>Verification on moth species – the hard trait – potential population growth rate, derived from number of eggs per female and </a:t>
            </a:r>
            <a:r>
              <a:rPr lang="en-US" dirty="0" err="1" smtClean="0"/>
              <a:t>voltinism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352800"/>
            <a:ext cx="5264790" cy="337999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57200" y="4191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LLOYDTT is measure of population variability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8600" y="56388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Lepš, J., Spitzer, K., &amp; </a:t>
            </a:r>
            <a:r>
              <a:rPr lang="en-US" sz="1600" dirty="0" err="1"/>
              <a:t>Jaroš</a:t>
            </a:r>
            <a:r>
              <a:rPr lang="en-US" sz="1600" dirty="0"/>
              <a:t>, J. (1998). Food plants, species composition and variability of the moth community in undisturbed forest. </a:t>
            </a:r>
            <a:r>
              <a:rPr lang="en-US" sz="1600" i="1" dirty="0" err="1"/>
              <a:t>Oikos</a:t>
            </a:r>
            <a:r>
              <a:rPr lang="en-US" sz="1600" dirty="0"/>
              <a:t>, 538-548.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5199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43000" y="4114800"/>
            <a:ext cx="6477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r-K continuum - strategies are relative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McArthur &amp; Wilson (1967), Pianka (1971)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90600" y="5334000"/>
            <a:ext cx="723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but </a:t>
            </a:r>
            <a:r>
              <a:rPr lang="en-GB" altLang="cs-CZ" sz="2400"/>
              <a:t>MacLeod (1894) Capitalists and proletarians (in Dutch) 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2184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43363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28600"/>
            <a:ext cx="246221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295400" y="838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Is one axis sufficient?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219200" y="16764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And if not, which should be the second one?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219200" y="25908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Grime: the productivity / stress</a:t>
            </a:r>
          </a:p>
        </p:txBody>
      </p:sp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685800" y="3200400"/>
          <a:ext cx="8077200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dokument" r:id="rId3" imgW="5856732" imgH="2135124" progId="Word.Document.8">
                  <p:embed/>
                </p:oleObj>
              </mc:Choice>
              <mc:Fallback>
                <p:oleObj name="dokument" r:id="rId3" imgW="5856732" imgH="2135124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00400"/>
                        <a:ext cx="8077200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autoUpdateAnimBg="0"/>
      <p:bldP spid="1434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447800" y="838200"/>
            <a:ext cx="5562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Ramenskij (1938)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explorents = hyenadogs ~ Ruderals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violents = lions ~ Competitors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patients = camels ~ S-tolerators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47800" y="36576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Published in Russian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28600" y="1447800"/>
          <a:ext cx="4381500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5" name="Rastrový obrázek" r:id="rId3" imgW="4381880" imgH="5288738" progId="Obraz programu Malování">
                  <p:embed/>
                </p:oleObj>
              </mc:Choice>
              <mc:Fallback>
                <p:oleObj name="Rastrový obrázek" r:id="rId3" imgW="4381880" imgH="5288738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4381500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648200" y="1981200"/>
          <a:ext cx="4495800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6" name="Rastrový obrázek" r:id="rId5" imgW="4495238" imgH="4259949" progId="Obraz programu Malování">
                  <p:embed/>
                </p:oleObj>
              </mc:Choice>
              <mc:Fallback>
                <p:oleObj name="Rastrový obrázek" r:id="rId5" imgW="4495238" imgH="4259949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81200"/>
                        <a:ext cx="4495800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62000" y="2286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Comparison with habitat templet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010"/>
          <p:cNvPicPr>
            <a:picLocks noChangeAspect="1" noChangeArrowheads="1"/>
          </p:cNvPicPr>
          <p:nvPr/>
        </p:nvPicPr>
        <p:blipFill>
          <a:blip r:embed="rId2">
            <a:lum bright="-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1"/>
          <a:stretch>
            <a:fillRect/>
          </a:stretch>
        </p:blipFill>
        <p:spPr bwMode="auto">
          <a:xfrm>
            <a:off x="152400" y="152400"/>
            <a:ext cx="62579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6629400" y="533400"/>
            <a:ext cx="22860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Tests using the multivariate analysis the traits od British plants: PCA of the data from Grime’s ISP (integrated screening program)</a:t>
            </a:r>
          </a:p>
        </p:txBody>
      </p:sp>
      <p:sp>
        <p:nvSpPr>
          <p:cNvPr id="40964" name="Line 6"/>
          <p:cNvSpPr>
            <a:spLocks noChangeShapeType="1"/>
          </p:cNvSpPr>
          <p:nvPr/>
        </p:nvSpPr>
        <p:spPr bwMode="auto">
          <a:xfrm flipV="1">
            <a:off x="1752600" y="4876800"/>
            <a:ext cx="76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 flipH="1" flipV="1">
            <a:off x="2362200" y="502920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990600" y="6248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Arab. thal.</a:t>
            </a:r>
            <a:endParaRPr lang="en-GB" altLang="cs-CZ" sz="2400"/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2743200" y="6172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Poa annua</a:t>
            </a:r>
            <a:endParaRPr lang="en-GB" altLang="cs-CZ" sz="2400"/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1676400" y="11430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Epil. hirsutum</a:t>
            </a:r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 flipH="1">
            <a:off x="1905000" y="16002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 flipH="1" flipV="1">
            <a:off x="5029200" y="3886200"/>
            <a:ext cx="1295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5791200" y="4953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Festuca ovina, Desch. flexuosa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approaches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PCA axes used without a priori stated trade-offs</a:t>
            </a:r>
          </a:p>
          <a:p>
            <a:r>
              <a:rPr lang="en-US" dirty="0" smtClean="0"/>
              <a:t>LES – Leaf Economic Spectrum</a:t>
            </a:r>
          </a:p>
          <a:p>
            <a:endParaRPr lang="en-US" dirty="0"/>
          </a:p>
          <a:p>
            <a:r>
              <a:rPr lang="en-US" dirty="0" smtClean="0"/>
              <a:t>Alternative traits </a:t>
            </a:r>
            <a:r>
              <a:rPr lang="en-US" dirty="0" err="1" smtClean="0"/>
              <a:t>syndroms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640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4676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cs-CZ" sz="24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smtClean="0"/>
              <a:t>Grime addition to his C-S-R strategy system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smtClean="0"/>
              <a:t> </a:t>
            </a:r>
            <a:r>
              <a:rPr lang="en-GB" altLang="cs-CZ" sz="2400" dirty="0" smtClean="0"/>
              <a:t>Strategies </a:t>
            </a:r>
            <a:r>
              <a:rPr lang="en-GB" altLang="cs-CZ" sz="2400" dirty="0"/>
              <a:t>of regenerative phase: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smtClean="0"/>
              <a:t>(not frequently used,  but perhaps worth of studying; compare with Grubb’s regeneration niche)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V - Vegetative expansion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S - Seasonal regeneration in vegetation gaps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B</a:t>
            </a:r>
            <a:r>
              <a:rPr lang="en-GB" altLang="cs-CZ" sz="2400" baseline="-25000" dirty="0" err="1"/>
              <a:t>s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Regeneration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involving</a:t>
            </a:r>
            <a:r>
              <a:rPr lang="cs-CZ" altLang="cs-CZ" sz="2400" dirty="0"/>
              <a:t> </a:t>
            </a:r>
            <a:r>
              <a:rPr lang="en-GB" altLang="cs-CZ" sz="2400" dirty="0"/>
              <a:t>a persistent bank of seeds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W - Regeneration involving numerous wind-dispersed 	seeds or spores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B</a:t>
            </a:r>
            <a:r>
              <a:rPr lang="en-GB" altLang="cs-CZ" sz="2400" baseline="-25000" dirty="0" err="1"/>
              <a:t>sd</a:t>
            </a:r>
            <a:r>
              <a:rPr lang="en-GB" altLang="cs-CZ" sz="2400" baseline="-25000" dirty="0"/>
              <a:t> </a:t>
            </a:r>
            <a:r>
              <a:rPr lang="en-GB" altLang="cs-CZ" sz="2400" dirty="0"/>
              <a:t>- Regeneration involving bank of persistent seedlings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13"/>
          <p:cNvPicPr>
            <a:picLocks noChangeAspect="1" noChangeArrowheads="1"/>
          </p:cNvPicPr>
          <p:nvPr/>
        </p:nvPicPr>
        <p:blipFill>
          <a:blip r:embed="rId2">
            <a:lum bright="-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/>
          <a:stretch>
            <a:fillRect/>
          </a:stretch>
        </p:blipFill>
        <p:spPr bwMode="auto">
          <a:xfrm>
            <a:off x="0" y="0"/>
            <a:ext cx="6324600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1030"/>
          <p:cNvSpPr txBox="1">
            <a:spLocks noChangeArrowheads="1"/>
          </p:cNvSpPr>
          <p:nvPr/>
        </p:nvSpPr>
        <p:spPr bwMode="auto">
          <a:xfrm>
            <a:off x="6553200" y="304800"/>
            <a:ext cx="22860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V - Vegetative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S - Seasonal regeneration in vegetation gaps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Bs</a:t>
            </a:r>
            <a:r>
              <a:rPr lang="cs-CZ" altLang="cs-CZ" sz="2000"/>
              <a:t> - Regeneration involving </a:t>
            </a:r>
            <a:r>
              <a:rPr lang="en-GB" altLang="cs-CZ" sz="2000"/>
              <a:t>a persistent bank of seeds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W - Regeneration involving numerous wind-dispersed 	seeds or spores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Bsd - Regeneration involving bank of persistent seedlings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“Deductive” but data based</a:t>
            </a:r>
            <a:endParaRPr lang="cs-CZ" altLang="cs-CZ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smtClean="0"/>
              <a:t>Select a priori some measurable characteristics: Westoby LHS</a:t>
            </a:r>
          </a:p>
          <a:p>
            <a:endParaRPr lang="en-US" altLang="cs-CZ" smtClean="0"/>
          </a:p>
          <a:p>
            <a:r>
              <a:rPr lang="en-US" altLang="cs-CZ" smtClean="0"/>
              <a:t>Plant height</a:t>
            </a:r>
          </a:p>
          <a:p>
            <a:r>
              <a:rPr lang="en-US" altLang="cs-CZ" smtClean="0"/>
              <a:t>Seed weight</a:t>
            </a:r>
          </a:p>
          <a:p>
            <a:r>
              <a:rPr lang="en-US" altLang="cs-CZ" smtClean="0"/>
              <a:t>SLA (Specific leaf area) </a:t>
            </a:r>
          </a:p>
          <a:p>
            <a:r>
              <a:rPr lang="en-US" altLang="cs-CZ" smtClean="0"/>
              <a:t>(And what about clonality?)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03573"/>
            <a:ext cx="35909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89273"/>
            <a:ext cx="32273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1028"/>
          <p:cNvSpPr txBox="1">
            <a:spLocks noChangeArrowheads="1"/>
          </p:cNvSpPr>
          <p:nvPr/>
        </p:nvSpPr>
        <p:spPr bwMode="auto">
          <a:xfrm>
            <a:off x="304800" y="73310"/>
            <a:ext cx="4038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Nymphaea (</a:t>
            </a:r>
            <a:r>
              <a:rPr lang="en-GB" altLang="cs-CZ" sz="2400" dirty="0" err="1"/>
              <a:t>Nymphaeaceae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basal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angiosperms</a:t>
            </a:r>
            <a:r>
              <a:rPr lang="en-GB" altLang="cs-CZ" sz="2400" dirty="0"/>
              <a:t>)</a:t>
            </a:r>
          </a:p>
        </p:txBody>
      </p:sp>
      <p:sp>
        <p:nvSpPr>
          <p:cNvPr id="5125" name="Text Box 1029"/>
          <p:cNvSpPr txBox="1">
            <a:spLocks noChangeArrowheads="1"/>
          </p:cNvSpPr>
          <p:nvPr/>
        </p:nvSpPr>
        <p:spPr bwMode="auto">
          <a:xfrm>
            <a:off x="4724400" y="0"/>
            <a:ext cx="4114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Nymphoides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Menyanthaceae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asterids</a:t>
            </a:r>
            <a:r>
              <a:rPr lang="en-GB" altLang="cs-CZ" sz="2400" dirty="0"/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60131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altLang="cs-CZ" dirty="0" smtClean="0"/>
              <a:t>Phylogenetically distant (common ancestor ca 2</a:t>
            </a:r>
            <a:r>
              <a:rPr lang="cs-CZ" altLang="cs-CZ" dirty="0" smtClean="0"/>
              <a:t>80</a:t>
            </a:r>
            <a:r>
              <a:rPr lang="en-GB" altLang="cs-CZ" dirty="0" smtClean="0"/>
              <a:t> </a:t>
            </a:r>
            <a:r>
              <a:rPr lang="cs-CZ" altLang="cs-CZ" dirty="0" smtClean="0"/>
              <a:t>milion</a:t>
            </a:r>
            <a:r>
              <a:rPr lang="en-US" altLang="cs-CZ" dirty="0" smtClean="0"/>
              <a:t>s of years)</a:t>
            </a:r>
            <a:r>
              <a:rPr lang="cs-CZ" altLang="cs-CZ" dirty="0" smtClean="0"/>
              <a:t> </a:t>
            </a:r>
            <a:r>
              <a:rPr lang="en-GB" altLang="cs-CZ" dirty="0" smtClean="0"/>
              <a:t>– high functional similarity</a:t>
            </a:r>
            <a:endParaRPr lang="en-GB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219200" y="609600"/>
            <a:ext cx="6400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Large projects: Building the data bases of species traits: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(traits measured in unified manner)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Integrated Screening Program </a:t>
            </a:r>
            <a:r>
              <a:rPr lang="en-GB" altLang="cs-CZ" sz="2400" dirty="0" smtClean="0"/>
              <a:t>(</a:t>
            </a:r>
            <a:r>
              <a:rPr lang="en-GB" altLang="cs-CZ" sz="2400" b="1" dirty="0" err="1" smtClean="0"/>
              <a:t>J.P.Grime</a:t>
            </a:r>
            <a:r>
              <a:rPr lang="en-GB" altLang="cs-CZ" sz="2400" dirty="0"/>
              <a:t>)</a:t>
            </a:r>
            <a:r>
              <a:rPr lang="en-GB" altLang="cs-CZ" sz="2400" dirty="0" smtClean="0"/>
              <a:t>/ </a:t>
            </a:r>
            <a:r>
              <a:rPr lang="en-GB" altLang="cs-CZ" sz="2400" dirty="0"/>
              <a:t>LEDA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From easily measurable morphological traits </a:t>
            </a:r>
            <a:r>
              <a:rPr lang="cs-CZ" altLang="cs-CZ" sz="2400" dirty="0"/>
              <a:t>(soft </a:t>
            </a:r>
            <a:r>
              <a:rPr lang="cs-CZ" altLang="cs-CZ" sz="2400" dirty="0" err="1"/>
              <a:t>traits</a:t>
            </a:r>
            <a:r>
              <a:rPr lang="cs-CZ" altLang="cs-CZ" sz="2400" dirty="0"/>
              <a:t>) </a:t>
            </a:r>
            <a:r>
              <a:rPr lang="en-GB" altLang="cs-CZ" sz="2400" dirty="0"/>
              <a:t>to more functional traits (needing much more work</a:t>
            </a:r>
            <a:r>
              <a:rPr lang="cs-CZ" altLang="cs-CZ" sz="2400" dirty="0"/>
              <a:t> – hard </a:t>
            </a:r>
            <a:r>
              <a:rPr lang="cs-CZ" altLang="cs-CZ" sz="2400" dirty="0" err="1"/>
              <a:t>traits</a:t>
            </a:r>
            <a:r>
              <a:rPr lang="en-GB" altLang="cs-CZ" sz="2400" dirty="0" smtClean="0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smtClean="0"/>
              <a:t>In last years, the database TRY tries to integrate everything</a:t>
            </a: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cs-CZ" sz="2800" smtClean="0"/>
              <a:t>http://www.leda-traitbase.org/LEDAportal/index.jsp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1440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http://www.ufz.de/biolflor/index.jsp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35" b="40741"/>
          <a:stretch>
            <a:fillRect/>
          </a:stretch>
        </p:blipFill>
        <p:spPr>
          <a:xfrm>
            <a:off x="0" y="1600200"/>
            <a:ext cx="9144000" cy="5056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cs-CZ" altLang="cs-CZ" smtClean="0"/>
              <a:t>http://data.kew.org/sid/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9144000" cy="575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smtClean="0"/>
              <a:t>http://clopla.butbn.cas.cz/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2800" smtClean="0"/>
              <a:t>Area of distribution as trait?</a:t>
            </a:r>
            <a:br>
              <a:rPr lang="cs-CZ" altLang="cs-CZ" sz="2800" smtClean="0"/>
            </a:br>
            <a:r>
              <a:rPr lang="cs-CZ" altLang="cs-CZ" sz="2800" smtClean="0"/>
              <a:t>http://www.fmnh.helsinki.fi/english/botany/afe/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9"/>
          <a:stretch>
            <a:fillRect/>
          </a:stretch>
        </p:blipFill>
        <p:spPr>
          <a:xfrm>
            <a:off x="0" y="1143000"/>
            <a:ext cx="7620000" cy="568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en-US" smtClean="0"/>
              <a:t>Distinguish in analyses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 smtClean="0"/>
              <a:t>1- Traits – measurable at a single individual (or perhaps population)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2- </a:t>
            </a:r>
            <a:r>
              <a:rPr lang="cs-CZ" b="1" dirty="0" smtClean="0"/>
              <a:t>Strategies</a:t>
            </a:r>
            <a:r>
              <a:rPr lang="cs-CZ" dirty="0" smtClean="0"/>
              <a:t> – synthetic characteristics, based on mixture of trait information and </a:t>
            </a:r>
            <a:r>
              <a:rPr lang="cs-CZ" b="1" dirty="0" smtClean="0"/>
              <a:t>species habitat (ecological) preferences</a:t>
            </a:r>
          </a:p>
          <a:p>
            <a:pPr marL="0" indent="0">
              <a:buFontTx/>
              <a:buNone/>
              <a:defRPr/>
            </a:pPr>
            <a:r>
              <a:rPr lang="cs-CZ" b="1" dirty="0" smtClean="0"/>
              <a:t>3- </a:t>
            </a:r>
            <a:r>
              <a:rPr lang="cs-CZ" dirty="0" smtClean="0"/>
              <a:t>Indicator values - synthetic characteristics, based on </a:t>
            </a:r>
            <a:r>
              <a:rPr lang="cs-CZ" b="1" dirty="0" smtClean="0"/>
              <a:t>species habitat (ecological) preferences</a:t>
            </a:r>
          </a:p>
          <a:p>
            <a:pPr>
              <a:defRPr/>
            </a:pPr>
            <a:r>
              <a:rPr lang="cs-CZ" b="1" dirty="0" smtClean="0"/>
              <a:t>It is not valid to explain spedies habitat preferences by 2 and 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24000"/>
          </a:xfrm>
        </p:spPr>
        <p:txBody>
          <a:bodyPr/>
          <a:lstStyle/>
          <a:p>
            <a:r>
              <a:rPr lang="cs-CZ" altLang="en-US" dirty="0" err="1" smtClean="0"/>
              <a:t>If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you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derive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your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strategy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exclusively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from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measured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traits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305800" cy="4267200"/>
          </a:xfrm>
        </p:spPr>
        <p:txBody>
          <a:bodyPr/>
          <a:lstStyle/>
          <a:p>
            <a:r>
              <a:rPr lang="cs-CZ" altLang="en-US" dirty="0" err="1" smtClean="0"/>
              <a:t>e.g</a:t>
            </a:r>
            <a:r>
              <a:rPr lang="cs-CZ" altLang="en-US" dirty="0" smtClean="0"/>
              <a:t>.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first</a:t>
            </a:r>
            <a:r>
              <a:rPr lang="cs-CZ" altLang="en-US" dirty="0" smtClean="0"/>
              <a:t> and second PCA axis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species x </a:t>
            </a:r>
            <a:r>
              <a:rPr lang="cs-CZ" altLang="en-US" dirty="0" err="1" smtClean="0"/>
              <a:t>trait</a:t>
            </a:r>
            <a:r>
              <a:rPr lang="cs-CZ" altLang="en-US" dirty="0" smtClean="0"/>
              <a:t> matrix</a:t>
            </a:r>
          </a:p>
          <a:p>
            <a:r>
              <a:rPr lang="en-US" dirty="0" smtClean="0"/>
              <a:t>Or Pierce </a:t>
            </a:r>
            <a:r>
              <a:rPr lang="en-US" dirty="0"/>
              <a:t>S</a:t>
            </a:r>
            <a:r>
              <a:rPr lang="en-US" dirty="0" smtClean="0"/>
              <a:t>. et al. (</a:t>
            </a:r>
            <a:r>
              <a:rPr lang="en-US" dirty="0"/>
              <a:t>2017) A global method for calculating plant CSR ecological strategies applied across biomes world-wide. – Functional Ecology 31: 444–457</a:t>
            </a:r>
            <a:endParaRPr lang="cs-CZ" altLang="en-US" dirty="0" smtClean="0"/>
          </a:p>
          <a:p>
            <a:pPr marL="0" indent="0">
              <a:buNone/>
            </a:pPr>
            <a:r>
              <a:rPr lang="cs-CZ" altLang="en-US" dirty="0" smtClean="0"/>
              <a:t>NO PROBLEM to use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en-US" altLang="en-US" dirty="0" smtClean="0"/>
              <a:t>results</a:t>
            </a:r>
            <a:r>
              <a:rPr lang="cs-CZ" altLang="en-US" dirty="0" smtClean="0"/>
              <a:t> to </a:t>
            </a:r>
            <a:r>
              <a:rPr lang="cs-CZ" altLang="en-US" dirty="0" err="1" smtClean="0"/>
              <a:t>explain</a:t>
            </a:r>
            <a:r>
              <a:rPr lang="cs-CZ" altLang="en-US" dirty="0" smtClean="0"/>
              <a:t> species habitat </a:t>
            </a:r>
            <a:r>
              <a:rPr lang="cs-CZ" altLang="en-US" dirty="0" err="1" smtClean="0"/>
              <a:t>preferences</a:t>
            </a:r>
            <a:r>
              <a:rPr lang="cs-CZ" altLang="en-US" dirty="0" smtClean="0"/>
              <a:t> – </a:t>
            </a:r>
            <a:r>
              <a:rPr lang="cs-CZ" altLang="en-US" dirty="0" err="1" smtClean="0"/>
              <a:t>there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cannot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any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circular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reasoning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smtClean="0"/>
              <a:t>Area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distribution</a:t>
            </a:r>
            <a:endParaRPr lang="en-US" altLang="en-US" dirty="0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 smtClean="0"/>
              <a:t>Is</a:t>
            </a:r>
            <a:r>
              <a:rPr lang="cs-CZ" altLang="en-US" dirty="0" smtClean="0"/>
              <a:t> n</a:t>
            </a:r>
            <a:r>
              <a:rPr lang="en-US" altLang="en-US" dirty="0" smtClean="0"/>
              <a:t>o</a:t>
            </a:r>
            <a:r>
              <a:rPr lang="cs-CZ" altLang="en-US" dirty="0" smtClean="0"/>
              <a:t>t a </a:t>
            </a:r>
            <a:r>
              <a:rPr lang="cs-CZ" altLang="en-US" dirty="0" err="1" smtClean="0"/>
              <a:t>trait</a:t>
            </a:r>
            <a:r>
              <a:rPr lang="cs-CZ" altLang="en-US" dirty="0" smtClean="0"/>
              <a:t>, but </a:t>
            </a:r>
            <a:r>
              <a:rPr lang="cs-CZ" altLang="en-US" dirty="0" err="1" smtClean="0"/>
              <a:t>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valuable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information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about</a:t>
            </a:r>
            <a:r>
              <a:rPr lang="cs-CZ" altLang="en-US" dirty="0" smtClean="0"/>
              <a:t> a species</a:t>
            </a:r>
            <a:r>
              <a:rPr lang="en-US" altLang="en-US" dirty="0" smtClean="0"/>
              <a:t>, size of which need not be necessarily mathematically dependent on the habitat preferences</a:t>
            </a:r>
            <a:endParaRPr lang="cs-CZ" altLang="en-US" dirty="0" smtClean="0"/>
          </a:p>
          <a:p>
            <a:endParaRPr lang="cs-CZ" altLang="en-US" dirty="0" smtClean="0"/>
          </a:p>
          <a:p>
            <a:r>
              <a:rPr lang="cs-CZ" altLang="en-US" dirty="0" err="1" smtClean="0"/>
              <a:t>Valid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hypotheses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about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relationship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between</a:t>
            </a:r>
            <a:r>
              <a:rPr lang="cs-CZ" altLang="en-US" dirty="0" smtClean="0"/>
              <a:t> habitat </a:t>
            </a:r>
            <a:r>
              <a:rPr lang="cs-CZ" altLang="en-US" dirty="0" err="1" smtClean="0"/>
              <a:t>preferences</a:t>
            </a:r>
            <a:r>
              <a:rPr lang="cs-CZ" altLang="en-US" dirty="0" smtClean="0"/>
              <a:t> and area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distribution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about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traits</a:t>
            </a:r>
            <a:r>
              <a:rPr lang="cs-CZ" altLang="en-US" dirty="0" smtClean="0"/>
              <a:t> and area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distribution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2514600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143000" y="3048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Cacti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5562600" y="3810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non-cacti succulents</a:t>
            </a:r>
          </a:p>
        </p:txBody>
      </p:sp>
      <p:pic>
        <p:nvPicPr>
          <p:cNvPr id="6150" name="Picture 9" descr="Carne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322513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barelkak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2230438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9" t="13254" r="33664" b="25485"/>
          <a:stretch>
            <a:fillRect/>
          </a:stretch>
        </p:blipFill>
        <p:spPr bwMode="auto">
          <a:xfrm>
            <a:off x="1143000" y="0"/>
            <a:ext cx="55499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381000" y="3048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Closed forest</a:t>
            </a:r>
            <a:endParaRPr lang="en-US" altLang="en-US" sz="2400"/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81000" y="4495800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Disturbed places</a:t>
            </a:r>
            <a:endParaRPr lang="en-US" altLang="en-US" sz="2400"/>
          </a:p>
        </p:txBody>
      </p:sp>
      <p:sp>
        <p:nvSpPr>
          <p:cNvPr id="61445" name="TextBox 3"/>
          <p:cNvSpPr txBox="1">
            <a:spLocks noChangeArrowheads="1"/>
          </p:cNvSpPr>
          <p:nvPr/>
        </p:nvSpPr>
        <p:spPr bwMode="auto">
          <a:xfrm>
            <a:off x="131763" y="5964238"/>
            <a:ext cx="9296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Relationship between species geographical range (1 – endemic, 6- cosmopolitan) and habitat preferences on the forest disturbance gradient</a:t>
            </a:r>
            <a:endParaRPr lang="en-US" altLang="en-US" sz="2400"/>
          </a:p>
        </p:txBody>
      </p:sp>
      <p:sp>
        <p:nvSpPr>
          <p:cNvPr id="61446" name="TextBox 4"/>
          <p:cNvSpPr txBox="1">
            <a:spLocks noChangeArrowheads="1"/>
          </p:cNvSpPr>
          <p:nvPr/>
        </p:nvSpPr>
        <p:spPr bwMode="auto">
          <a:xfrm>
            <a:off x="6692900" y="534988"/>
            <a:ext cx="22225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Spitzer, K., Novotny, V., Tonner, M., &amp; Leps, J. (1993). Habitat preferences, distribution and seasonality of the butterflies(Lepidoptera, Papilionoidea) in a montane tropical rain forest, Vietnam. </a:t>
            </a:r>
            <a:r>
              <a:rPr lang="en-US" altLang="en-US" sz="2000" i="1"/>
              <a:t>Journal of Biogeography</a:t>
            </a:r>
            <a:r>
              <a:rPr lang="en-US" altLang="en-US" sz="2000"/>
              <a:t>, </a:t>
            </a:r>
            <a:r>
              <a:rPr lang="en-US" altLang="en-US" sz="2000" i="1"/>
              <a:t>20</a:t>
            </a:r>
            <a:r>
              <a:rPr lang="en-US" altLang="en-US" sz="2000"/>
              <a:t>(1), 109-121.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Succession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Some theory first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0"/>
          </a:xfrm>
        </p:spPr>
        <p:txBody>
          <a:bodyPr/>
          <a:lstStyle/>
          <a:p>
            <a:r>
              <a:rPr lang="en-US" altLang="cs-CZ" sz="3600" smtClean="0">
                <a:solidFill>
                  <a:schemeClr val="tx1"/>
                </a:solidFill>
                <a:latin typeface="Arial" panose="020B0604020202020204" pitchFamily="34" charset="0"/>
              </a:rPr>
              <a:t>What causes successional development</a:t>
            </a:r>
            <a:r>
              <a:rPr lang="cs-CZ" altLang="cs-CZ" sz="3600" smtClean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br>
              <a:rPr lang="cs-CZ" altLang="cs-CZ" sz="360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2000" smtClean="0"/>
              <a:t>PLANT SUCCESSION: LIFE HISTORY AND COMPETITION</a:t>
            </a:r>
            <a:br>
              <a:rPr lang="cs-CZ" altLang="cs-CZ" sz="2000" smtClean="0"/>
            </a:br>
            <a:r>
              <a:rPr lang="cs-CZ" altLang="cs-CZ" sz="2000" smtClean="0"/>
              <a:t>MICHAEL HUSTON AND THOMAS SMITH</a:t>
            </a:r>
            <a:r>
              <a:rPr lang="cs-CZ" altLang="cs-CZ" sz="2000" smtClean="0">
                <a:latin typeface="Arial" panose="020B0604020202020204" pitchFamily="34" charset="0"/>
              </a:rPr>
              <a:t/>
            </a:r>
            <a:br>
              <a:rPr lang="cs-CZ" altLang="cs-CZ" sz="2000" smtClean="0">
                <a:latin typeface="Arial" panose="020B0604020202020204" pitchFamily="34" charset="0"/>
              </a:rPr>
            </a:br>
            <a:r>
              <a:rPr lang="cs-CZ" altLang="cs-CZ" sz="2000" smtClean="0"/>
              <a:t>The American Naturalist 1987</a:t>
            </a:r>
            <a:r>
              <a:rPr lang="cs-CZ" altLang="cs-CZ" sz="3600" smtClean="0"/>
              <a:t/>
            </a:r>
            <a:br>
              <a:rPr lang="cs-CZ" altLang="cs-CZ" sz="3600" smtClean="0"/>
            </a:br>
            <a:endParaRPr lang="en-GB" altLang="cs-CZ" sz="360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r>
              <a:rPr lang="en-GB" altLang="cs-CZ" sz="2000" dirty="0" smtClean="0"/>
              <a:t>1. Competition between individuals for resources occurs in all plant communities, although both the relevant resources and the intensity of competitive interactions may change through time and between communities.</a:t>
            </a:r>
          </a:p>
          <a:p>
            <a:r>
              <a:rPr lang="en-GB" altLang="cs-CZ" sz="2000" dirty="0" smtClean="0"/>
              <a:t>2. Plants alter their environment in such a way that the relative availabilities of resources change, altering the criteria for competitive success.</a:t>
            </a:r>
          </a:p>
          <a:p>
            <a:r>
              <a:rPr lang="en-GB" altLang="cs-CZ" sz="2000" dirty="0" smtClean="0"/>
              <a:t>3. Physiological and energetic constraints prevent any species from maximizing competitive ability for all circumstances. This produces an </a:t>
            </a:r>
            <a:r>
              <a:rPr lang="en-GB" altLang="cs-CZ" sz="2000" b="1" dirty="0" smtClean="0"/>
              <a:t>inverse correlation </a:t>
            </a:r>
            <a:r>
              <a:rPr lang="en-GB" altLang="cs-CZ" sz="2000" dirty="0" smtClean="0"/>
              <a:t>between certain groups of traits such that relative competitive abilities change over a range of environmental conditions.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3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447800" y="5334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Tilman’s tradeoffs important for succession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1371600" y="1905000"/>
            <a:ext cx="62484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The colonization - nutrient 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2. The colonization - light 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3. The colonization - herbivory defense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4. The nutrient - light ratio (resource ratio)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5. The herbivory - nutrient 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6. The herbivory - light competition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7. Maximal growth rate tradeoffs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For differen</a:t>
            </a:r>
            <a:r>
              <a:rPr lang="en-US" altLang="cs-CZ" sz="2400"/>
              <a:t>t</a:t>
            </a:r>
            <a:r>
              <a:rPr lang="en-GB" altLang="cs-CZ" sz="2400"/>
              <a:t> successional series, different tradeoffs are important: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1828800"/>
            <a:ext cx="82296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Example: Presence of seedbank: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Old-field succession: the seedbank of fast growing shade intolerant species (mostly arable weeds) present (and abundant) - nearly no anemochorous species in early stages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Succession on clear-cuts in forests: the seedbank absent - early stages composed of species with good dispersal abilities, often anemochorous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Both Colonization vs. Competition of Tilman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848600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Primary vs. secondary succession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Facilitation vs. inhibition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 all cases, the earlier population have to be (competitively) displaced by the later one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Facilitation (difficulties to be proved experimentally) -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Not only improved soil condition, but also attracting propagule vectors etc. - but finally, the facilitator is displaced due to changed competitive equilibrium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Overlooked importance of soil pathogenes, herbivores, parasites etc. for the change of competitive equilibria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7543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Succession on the gravel bars in Geog-Čaj River bed (East Caucasus)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Chronosequence</a:t>
            </a:r>
          </a:p>
        </p:txBody>
      </p:sp>
      <p:pic>
        <p:nvPicPr>
          <p:cNvPr id="67587" name="Picture 3" descr="Geogcajcelk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943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 flipH="1" flipV="1">
            <a:off x="3429000" y="4876800"/>
            <a:ext cx="990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2057400" y="48006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V="1">
            <a:off x="1143000" y="4648200"/>
            <a:ext cx="1219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962400" y="6172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young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4478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Old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228600" y="5715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oldest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5105400" y="4038600"/>
            <a:ext cx="3733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Diversity – maximum at intermediate stages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Biomasss increqases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Density of individuals - decreases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5105400" y="533400"/>
            <a:ext cx="3810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H.r. - </a:t>
            </a:r>
            <a:r>
              <a:rPr lang="en-GB" altLang="cs-CZ" sz="2400" i="1"/>
              <a:t>Hypophae ramnoides</a:t>
            </a:r>
            <a:r>
              <a:rPr lang="en-GB" altLang="cs-CZ" sz="2400"/>
              <a:t> – N fixation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F.o.- climax tree beech </a:t>
            </a:r>
            <a:r>
              <a:rPr lang="en-GB" altLang="cs-CZ" sz="2400" i="1"/>
              <a:t>Fagus orientalis -</a:t>
            </a:r>
            <a:endParaRPr lang="en-GB" altLang="cs-CZ" sz="2400"/>
          </a:p>
        </p:txBody>
      </p:sp>
      <p:pic>
        <p:nvPicPr>
          <p:cNvPr id="68612" name="Picture 5" descr="sukceseGeogc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672013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eogcajml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3434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601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youngest – anemochorous willows – small seeds – not able to establish in competitive environment</a:t>
            </a:r>
          </a:p>
        </p:txBody>
      </p:sp>
      <p:pic>
        <p:nvPicPr>
          <p:cNvPr id="45060" name="Picture 4" descr="Geogcajrannevr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>
            <a:fillRect/>
          </a:stretch>
        </p:blipFill>
        <p:spPr bwMode="auto">
          <a:xfrm>
            <a:off x="457200" y="4267200"/>
            <a:ext cx="37766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Geogcaj stredni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5511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Geogcajstred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5941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343400" y="4343400"/>
            <a:ext cx="1905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Hypophae rhamnoides – </a:t>
            </a:r>
            <a:r>
              <a:rPr lang="en-GB" altLang="cs-CZ" sz="2400"/>
              <a:t>hosts N fixators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26"/>
          <p:cNvSpPr txBox="1">
            <a:spLocks noChangeArrowheads="1"/>
          </p:cNvSpPr>
          <p:nvPr/>
        </p:nvSpPr>
        <p:spPr bwMode="auto">
          <a:xfrm>
            <a:off x="838200" y="685800"/>
            <a:ext cx="7543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Willows -  does not seem to facilitate the establishment of their successors – nevertheless, forming environment suitable for birds (hiding and nesting), they might substantially increase the probability of dispersal of endozoochorous species. 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i="1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Hypophae rhamnoides - </a:t>
            </a:r>
            <a:r>
              <a:rPr lang="en-GB" altLang="cs-CZ" sz="2400"/>
              <a:t>improvement of N condition not only for </a:t>
            </a:r>
            <a:r>
              <a:rPr lang="en-GB" altLang="cs-CZ" sz="2400" i="1"/>
              <a:t>Fagus </a:t>
            </a:r>
            <a:r>
              <a:rPr lang="en-GB" altLang="cs-CZ" sz="2400"/>
              <a:t>(facilitation), but also for its own individuals, Nevertheless, the improvement for </a:t>
            </a:r>
            <a:r>
              <a:rPr lang="en-GB" altLang="cs-CZ" sz="2400" i="1"/>
              <a:t>Fagus </a:t>
            </a:r>
            <a:r>
              <a:rPr lang="en-GB" altLang="cs-CZ" sz="2400"/>
              <a:t>is more important, the beech is taller and out competes </a:t>
            </a:r>
            <a:r>
              <a:rPr lang="en-GB" altLang="cs-CZ" sz="2400" i="1"/>
              <a:t>Hypophae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3564"/>
            <a:ext cx="3144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762000" y="3810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Salix retusa</a:t>
            </a:r>
          </a:p>
        </p:txBody>
      </p:sp>
      <p:pic>
        <p:nvPicPr>
          <p:cNvPr id="717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38613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1029"/>
          <p:cNvSpPr txBox="1">
            <a:spLocks noChangeArrowheads="1"/>
          </p:cNvSpPr>
          <p:nvPr/>
        </p:nvSpPr>
        <p:spPr bwMode="auto">
          <a:xfrm>
            <a:off x="4724400" y="381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Salix capraea</a:t>
            </a:r>
          </a:p>
        </p:txBody>
      </p:sp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0" y="6236278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 dirty="0" smtClean="0"/>
              <a:t>Phylogenetically closely related </a:t>
            </a:r>
            <a:r>
              <a:rPr lang="cs-CZ" altLang="cs-CZ" sz="2000" dirty="0" smtClean="0"/>
              <a:t>(</a:t>
            </a:r>
            <a:r>
              <a:rPr lang="en-US" altLang="cs-CZ" sz="2000" dirty="0" smtClean="0"/>
              <a:t>common ancestor 500 000yrs)</a:t>
            </a:r>
            <a:r>
              <a:rPr lang="cs-CZ" altLang="cs-CZ" sz="2000" dirty="0" smtClean="0"/>
              <a:t> </a:t>
            </a:r>
            <a:r>
              <a:rPr lang="en-US" altLang="cs-CZ" sz="2000" dirty="0" smtClean="0"/>
              <a:t>functionally very different</a:t>
            </a:r>
            <a:endParaRPr lang="en-GB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4000" smtClean="0"/>
              <a:t>Permanent plots vs. chronosequence</a:t>
            </a:r>
            <a:endParaRPr lang="cs-CZ" altLang="cs-CZ" sz="400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smtClean="0"/>
              <a:t>Permanent plots are ideal, but our lives are too short…</a:t>
            </a:r>
          </a:p>
          <a:p>
            <a:endParaRPr lang="en-US" altLang="cs-CZ" smtClean="0"/>
          </a:p>
          <a:p>
            <a:r>
              <a:rPr lang="en-US" altLang="cs-CZ" smtClean="0"/>
              <a:t>Importance of long-term ecological research, some permanent plots are very old, chance to re-locate the plots recorded long time ago.. 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Chronosequence</a:t>
            </a:r>
            <a:br>
              <a:rPr lang="cs-CZ" altLang="cs-CZ" sz="4000" smtClean="0"/>
            </a:br>
            <a:r>
              <a:rPr lang="cs-CZ" altLang="cs-CZ" sz="4000" smtClean="0"/>
              <a:t>(space for time substitution)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smtClean="0"/>
              <a:t>In many cases the only chance to study long-term succession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Assumption – individual plots differ just in the time of succession initiation</a:t>
            </a:r>
            <a:r>
              <a:rPr lang="en-US" altLang="cs-CZ" sz="2800" smtClean="0"/>
              <a:t> (difficult to prove); </a:t>
            </a:r>
            <a:r>
              <a:rPr lang="en-US" altLang="cs-CZ" sz="2800" b="1" smtClean="0"/>
              <a:t>and</a:t>
            </a:r>
          </a:p>
          <a:p>
            <a:pPr>
              <a:lnSpc>
                <a:spcPct val="80000"/>
              </a:lnSpc>
            </a:pPr>
            <a:r>
              <a:rPr lang="en-US" altLang="cs-CZ" sz="2800" smtClean="0"/>
              <a:t>There is just one big disturbance initiating succession, the other disturbances are fairly less important</a:t>
            </a:r>
          </a:p>
          <a:p>
            <a:pPr>
              <a:lnSpc>
                <a:spcPct val="80000"/>
              </a:lnSpc>
            </a:pPr>
            <a:r>
              <a:rPr lang="en-US" altLang="cs-CZ" sz="2800" smtClean="0"/>
              <a:t>The dating of plots should be independent of “response variable”</a:t>
            </a:r>
            <a:endParaRPr lang="cs-CZ" altLang="cs-CZ" sz="2800" smtClean="0"/>
          </a:p>
          <a:p>
            <a:pPr>
              <a:lnSpc>
                <a:spcPct val="80000"/>
              </a:lnSpc>
            </a:pP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Problems:</a:t>
            </a:r>
            <a:endParaRPr lang="cs-CZ" altLang="cs-CZ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smtClean="0"/>
              <a:t>The confounding of topographic position and age</a:t>
            </a:r>
          </a:p>
          <a:p>
            <a:r>
              <a:rPr lang="en-US" altLang="cs-CZ" smtClean="0"/>
              <a:t>Repeated disturbances, which are natural part of most communities, and temporarily change the course of succession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Succession</a:t>
            </a:r>
          </a:p>
        </p:txBody>
      </p:sp>
      <p:sp>
        <p:nvSpPr>
          <p:cNvPr id="7680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953000"/>
          </a:xfrm>
        </p:spPr>
        <p:txBody>
          <a:bodyPr/>
          <a:lstStyle/>
          <a:p>
            <a:r>
              <a:rPr lang="en-GB" altLang="cs-CZ" smtClean="0"/>
              <a:t>F.E. Clemens (1916+) vs. Gleason</a:t>
            </a:r>
          </a:p>
          <a:p>
            <a:r>
              <a:rPr lang="en-GB" altLang="cs-CZ" smtClean="0"/>
              <a:t>Clemens - superorganisms (organismic view of succession) - succession is analogical to development of an individual</a:t>
            </a:r>
          </a:p>
          <a:p>
            <a:r>
              <a:rPr lang="en-GB" altLang="cs-CZ" smtClean="0"/>
              <a:t>H. Gleason - individualistic view of succession</a:t>
            </a:r>
          </a:p>
          <a:p>
            <a:r>
              <a:rPr lang="en-GB" altLang="cs-CZ" smtClean="0"/>
              <a:t>(Newer version of the controversy) Are there any “emergent properties” of communities?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Spatial scale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z="2800" smtClean="0"/>
              <a:t>Succession in a gap (plant’s eye view); gap in meadow 10</a:t>
            </a:r>
            <a:r>
              <a:rPr lang="en-GB" altLang="cs-CZ" sz="2800" baseline="30000" smtClean="0"/>
              <a:t>-2</a:t>
            </a:r>
            <a:r>
              <a:rPr lang="en-GB" altLang="cs-CZ" sz="2800" smtClean="0"/>
              <a:t> m</a:t>
            </a:r>
            <a:r>
              <a:rPr lang="en-GB" altLang="cs-CZ" sz="2800" baseline="30000" smtClean="0"/>
              <a:t>2</a:t>
            </a:r>
            <a:r>
              <a:rPr lang="en-GB" altLang="cs-CZ" sz="2800" smtClean="0"/>
              <a:t> vs. gap in the forest 10</a:t>
            </a:r>
            <a:r>
              <a:rPr lang="en-GB" altLang="cs-CZ" sz="2800" baseline="30000" smtClean="0"/>
              <a:t>2</a:t>
            </a:r>
            <a:r>
              <a:rPr lang="en-GB" altLang="cs-CZ" sz="2800" smtClean="0"/>
              <a:t> m</a:t>
            </a:r>
            <a:r>
              <a:rPr lang="en-GB" altLang="cs-CZ" sz="2800" baseline="30000" smtClean="0"/>
              <a:t>2</a:t>
            </a:r>
            <a:r>
              <a:rPr lang="en-GB" altLang="cs-CZ" sz="2800" smtClean="0"/>
              <a:t> </a:t>
            </a:r>
          </a:p>
          <a:p>
            <a:r>
              <a:rPr lang="en-GB" altLang="cs-CZ" sz="2800" smtClean="0"/>
              <a:t>Succession on ant hill (in a meadow) 10</a:t>
            </a:r>
            <a:r>
              <a:rPr lang="en-GB" altLang="cs-CZ" sz="2800" baseline="30000" smtClean="0"/>
              <a:t>-1</a:t>
            </a:r>
            <a:r>
              <a:rPr lang="en-GB" altLang="cs-CZ" sz="2800" smtClean="0"/>
              <a:t> m</a:t>
            </a:r>
            <a:r>
              <a:rPr lang="en-GB" altLang="cs-CZ" sz="2800" baseline="30000" smtClean="0"/>
              <a:t>2</a:t>
            </a:r>
            <a:r>
              <a:rPr lang="en-GB" altLang="cs-CZ" sz="2800" smtClean="0"/>
              <a:t> </a:t>
            </a:r>
          </a:p>
          <a:p>
            <a:r>
              <a:rPr lang="en-GB" altLang="cs-CZ" sz="2800" smtClean="0"/>
              <a:t>Succession in an abandoned field 10</a:t>
            </a:r>
            <a:r>
              <a:rPr lang="en-GB" altLang="cs-CZ" sz="2800" baseline="30000" smtClean="0"/>
              <a:t>3</a:t>
            </a:r>
            <a:r>
              <a:rPr lang="en-GB" altLang="cs-CZ" sz="2800" smtClean="0"/>
              <a:t> m</a:t>
            </a:r>
            <a:r>
              <a:rPr lang="en-GB" altLang="cs-CZ" sz="2800" baseline="30000" smtClean="0"/>
              <a:t>2</a:t>
            </a:r>
            <a:endParaRPr lang="en-GB" altLang="cs-CZ" sz="2800" smtClean="0"/>
          </a:p>
          <a:p>
            <a:r>
              <a:rPr lang="en-GB" altLang="cs-CZ" sz="2800" smtClean="0"/>
              <a:t>Succession after wildfire 10</a:t>
            </a:r>
            <a:r>
              <a:rPr lang="en-GB" altLang="cs-CZ" sz="2800" baseline="30000" smtClean="0"/>
              <a:t>6 </a:t>
            </a:r>
            <a:r>
              <a:rPr lang="en-GB" altLang="cs-CZ" sz="2800" smtClean="0"/>
              <a:t>m</a:t>
            </a:r>
            <a:r>
              <a:rPr lang="en-GB" altLang="cs-CZ" sz="2800" baseline="30000" smtClean="0"/>
              <a:t>2</a:t>
            </a:r>
            <a:r>
              <a:rPr lang="en-GB" altLang="cs-CZ" sz="2800" smtClean="0"/>
              <a:t> </a:t>
            </a:r>
          </a:p>
          <a:p>
            <a:r>
              <a:rPr lang="en-GB" altLang="cs-CZ" sz="2800" smtClean="0"/>
              <a:t>Succession on a newly emerged island (Surtsey)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Climax - terminology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Blocked successional stage</a:t>
            </a:r>
          </a:p>
          <a:p>
            <a:r>
              <a:rPr lang="en-GB" altLang="cs-CZ" smtClean="0"/>
              <a:t>Subclimax, edaphic climax, fire climax. cyclic climax</a:t>
            </a:r>
          </a:p>
          <a:p>
            <a:r>
              <a:rPr lang="en-GB" altLang="cs-CZ" smtClean="0"/>
              <a:t>Monoclimax vs. polyclimax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Climax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“Final stage”</a:t>
            </a:r>
          </a:p>
          <a:p>
            <a:r>
              <a:rPr lang="en-GB" altLang="cs-CZ" smtClean="0"/>
              <a:t>Dynamic equilibrium of various successional stages - mosaic of patches of different successional stages (spatial scale problem)</a:t>
            </a:r>
          </a:p>
          <a:p>
            <a:r>
              <a:rPr lang="en-GB" altLang="cs-CZ" smtClean="0"/>
              <a:t>Temporal (long term climate changes) - temporal scale problem</a:t>
            </a:r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1113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1"/>
          <p:cNvSpPr txBox="1">
            <a:spLocks noChangeArrowheads="1"/>
          </p:cNvSpPr>
          <p:nvPr/>
        </p:nvSpPr>
        <p:spPr bwMode="auto">
          <a:xfrm>
            <a:off x="3175" y="6100763"/>
            <a:ext cx="9140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/>
              <a:t>Various age categories present, mosaic of successional stages of gaps, dead logs as a substrate for wood decaying fungi – old grown forest – Žofín – photo </a:t>
            </a:r>
            <a:r>
              <a:rPr lang="en-US" altLang="en-US" sz="2000"/>
              <a:t>Jhonny Capichoni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sz="7200" smtClean="0"/>
              <a:t>Ecological stability</a:t>
            </a:r>
            <a:endParaRPr lang="en-US" altLang="en-US" sz="720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8655" y="228600"/>
            <a:ext cx="2590800" cy="2362200"/>
          </a:xfrm>
        </p:spPr>
        <p:txBody>
          <a:bodyPr/>
          <a:lstStyle/>
          <a:p>
            <a:r>
              <a:rPr lang="en-GB" altLang="cs-CZ" dirty="0" smtClean="0"/>
              <a:t>What is ecological stability?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13855"/>
            <a:ext cx="521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52400" y="2514600"/>
            <a:ext cx="38862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 being in “equilibrium</a:t>
            </a:r>
            <a:r>
              <a:rPr lang="en-GB" altLang="cs-CZ" sz="2400" dirty="0" smtClean="0"/>
              <a:t>”? – relation to succession – successional stages prone to directional changes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 </a:t>
            </a:r>
            <a:r>
              <a:rPr lang="en-GB" altLang="cs-CZ" sz="2400" dirty="0" smtClean="0"/>
              <a:t>Constancy</a:t>
            </a:r>
            <a:r>
              <a:rPr lang="cs-CZ" altLang="cs-CZ" sz="2400" dirty="0" smtClean="0"/>
              <a:t> / </a:t>
            </a:r>
            <a:r>
              <a:rPr lang="cs-CZ" altLang="cs-CZ" sz="2400" dirty="0" err="1" smtClean="0"/>
              <a:t>opposite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variability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 resilience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 resistance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*persistence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5949950"/>
            <a:ext cx="20510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Salix herbacea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– first -  identify your </a:t>
            </a:r>
            <a:r>
              <a:rPr lang="en-US" b="1" dirty="0" smtClean="0"/>
              <a:t>STATE VARIABLES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Stability of</a:t>
            </a:r>
          </a:p>
          <a:p>
            <a:pPr lvl="1"/>
            <a:r>
              <a:rPr lang="en-US" dirty="0" smtClean="0"/>
              <a:t>Individual populations (of productivity, of seed production..)</a:t>
            </a:r>
          </a:p>
          <a:p>
            <a:pPr lvl="1"/>
            <a:r>
              <a:rPr lang="en-US" dirty="0" smtClean="0"/>
              <a:t>Species composition of a community</a:t>
            </a:r>
          </a:p>
          <a:p>
            <a:pPr lvl="1"/>
            <a:r>
              <a:rPr lang="en-US" dirty="0" smtClean="0"/>
              <a:t>Total productivity (or total biomass, total abundance, ecosystem function) of a community -  most frequently used – particularly in the context of diversity begets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827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Community </a:t>
            </a:r>
            <a:r>
              <a:rPr lang="cs-CZ" altLang="en-US" dirty="0" smtClean="0"/>
              <a:t>stability</a:t>
            </a:r>
            <a:r>
              <a:rPr lang="en-US" altLang="en-US" dirty="0" smtClean="0"/>
              <a:t> (compound functions, like total biomass) is 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determined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with</a:t>
            </a:r>
            <a:endParaRPr lang="en-US" altLang="en-US" dirty="0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33400" y="3200400"/>
            <a:ext cx="7772400" cy="4114800"/>
          </a:xfrm>
        </p:spPr>
        <p:txBody>
          <a:bodyPr/>
          <a:lstStyle/>
          <a:p>
            <a:r>
              <a:rPr lang="en-US" altLang="en-US" dirty="0" smtClean="0"/>
              <a:t>Stability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individual</a:t>
            </a:r>
            <a:r>
              <a:rPr lang="cs-CZ" altLang="en-US" dirty="0" smtClean="0"/>
              <a:t> </a:t>
            </a:r>
            <a:r>
              <a:rPr lang="cs-CZ" altLang="en-US" dirty="0" smtClean="0"/>
              <a:t>species</a:t>
            </a:r>
            <a:r>
              <a:rPr lang="en-US" altLang="en-US" dirty="0" smtClean="0"/>
              <a:t> populations</a:t>
            </a:r>
            <a:r>
              <a:rPr lang="cs-CZ" altLang="en-US" dirty="0" smtClean="0"/>
              <a:t> </a:t>
            </a:r>
            <a:r>
              <a:rPr lang="cs-CZ" altLang="en-US" dirty="0" smtClean="0"/>
              <a:t>– </a:t>
            </a:r>
            <a:r>
              <a:rPr lang="cs-CZ" altLang="en-US" dirty="0" err="1" smtClean="0"/>
              <a:t>determined</a:t>
            </a:r>
            <a:r>
              <a:rPr lang="cs-CZ" altLang="en-US" dirty="0" smtClean="0"/>
              <a:t> by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environment</a:t>
            </a:r>
            <a:r>
              <a:rPr lang="cs-CZ" altLang="en-US" dirty="0" smtClean="0"/>
              <a:t> and </a:t>
            </a:r>
            <a:r>
              <a:rPr lang="cs-CZ" altLang="en-US" dirty="0" err="1" smtClean="0"/>
              <a:t>its</a:t>
            </a:r>
            <a:r>
              <a:rPr lang="cs-CZ" altLang="en-US" dirty="0" smtClean="0"/>
              <a:t> </a:t>
            </a:r>
            <a:r>
              <a:rPr lang="cs-CZ" altLang="en-US" dirty="0" smtClean="0"/>
              <a:t>variability</a:t>
            </a:r>
            <a:r>
              <a:rPr lang="en-US" altLang="en-US" dirty="0" smtClean="0"/>
              <a:t> and properties (strategies, traits) of individual species</a:t>
            </a:r>
            <a:endParaRPr lang="cs-CZ" altLang="en-US" dirty="0" smtClean="0"/>
          </a:p>
          <a:p>
            <a:r>
              <a:rPr lang="cs-CZ" altLang="en-US" dirty="0" err="1" smtClean="0"/>
              <a:t>Properties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community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particularly</a:t>
            </a:r>
            <a:r>
              <a:rPr lang="cs-CZ" altLang="en-US" dirty="0" smtClean="0"/>
              <a:t> by </a:t>
            </a:r>
            <a:r>
              <a:rPr lang="en-US" altLang="en-US" dirty="0" smtClean="0"/>
              <a:t>(anti)synchrony of population responses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1470025"/>
          </a:xfrm>
        </p:spPr>
        <p:txBody>
          <a:bodyPr/>
          <a:lstStyle/>
          <a:p>
            <a:r>
              <a:rPr lang="en-US" altLang="en-US" dirty="0" smtClean="0"/>
              <a:t>Stabilizing effect of </a:t>
            </a:r>
            <a:r>
              <a:rPr lang="en-US" altLang="en-US" dirty="0" smtClean="0"/>
              <a:t>diversity (why diversity should beget stability)</a:t>
            </a:r>
            <a:r>
              <a:rPr lang="cs-CZ" altLang="en-US" dirty="0" smtClean="0"/>
              <a:t> </a:t>
            </a:r>
            <a:r>
              <a:rPr lang="cs-CZ" altLang="en-US" dirty="0" smtClean="0"/>
              <a:t>- </a:t>
            </a:r>
            <a:br>
              <a:rPr lang="cs-CZ" altLang="en-US" dirty="0" smtClean="0"/>
            </a:br>
            <a:r>
              <a:rPr lang="cs-CZ" altLang="en-US" dirty="0" err="1" smtClean="0"/>
              <a:t>decrease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one</a:t>
            </a:r>
            <a:r>
              <a:rPr lang="cs-CZ" altLang="en-US" dirty="0" smtClean="0"/>
              <a:t> species </a:t>
            </a:r>
            <a:r>
              <a:rPr lang="cs-CZ" altLang="en-US" dirty="0" err="1" smtClean="0"/>
              <a:t>can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compensated</a:t>
            </a:r>
            <a:r>
              <a:rPr lang="cs-CZ" altLang="en-US" dirty="0" smtClean="0"/>
              <a:t> by </a:t>
            </a:r>
            <a:r>
              <a:rPr lang="cs-CZ" altLang="en-US" dirty="0" smtClean="0"/>
              <a:t>i</a:t>
            </a:r>
            <a:r>
              <a:rPr lang="en-US" altLang="en-US" dirty="0" smtClean="0"/>
              <a:t>n</a:t>
            </a:r>
            <a:r>
              <a:rPr lang="cs-CZ" altLang="en-US" dirty="0" err="1" smtClean="0"/>
              <a:t>crease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another</a:t>
            </a:r>
            <a:endParaRPr lang="en-US" altLang="en-US" dirty="0" smtClean="0"/>
          </a:p>
        </p:txBody>
      </p:sp>
      <p:sp>
        <p:nvSpPr>
          <p:cNvPr id="112643" name="Subtitle 2"/>
          <p:cNvSpPr>
            <a:spLocks noGrp="1"/>
          </p:cNvSpPr>
          <p:nvPr>
            <p:ph type="subTitle" idx="1"/>
          </p:nvPr>
        </p:nvSpPr>
        <p:spPr>
          <a:xfrm>
            <a:off x="762000" y="3962400"/>
            <a:ext cx="7620000" cy="1752600"/>
          </a:xfrm>
        </p:spPr>
        <p:txBody>
          <a:bodyPr/>
          <a:lstStyle/>
          <a:p>
            <a:r>
              <a:rPr lang="en-US" altLang="en-US" dirty="0" smtClean="0"/>
              <a:t>(A)synchrony of temporal </a:t>
            </a:r>
            <a:r>
              <a:rPr lang="en-US" altLang="en-US" dirty="0" smtClean="0"/>
              <a:t>fluctuations</a:t>
            </a:r>
          </a:p>
          <a:p>
            <a:r>
              <a:rPr lang="en-US" altLang="en-US" dirty="0" smtClean="0"/>
              <a:t>Most often studied in the context of constancy / variability – but resistance and resilience is also affected by differential response of different species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60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6649" r="11163" b="43427"/>
          <a:stretch>
            <a:fillRect/>
          </a:stretch>
        </p:blipFill>
        <p:spPr bwMode="auto">
          <a:xfrm>
            <a:off x="0" y="1295400"/>
            <a:ext cx="91313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40625" r="46381" b="49730"/>
          <a:stretch>
            <a:fillRect/>
          </a:stretch>
        </p:blipFill>
        <p:spPr bwMode="auto">
          <a:xfrm>
            <a:off x="0" y="4953000"/>
            <a:ext cx="91614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8600" y="2286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old empirical response to the “diversity begets stability” believe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2"/>
          <a:stretch>
            <a:fillRect/>
          </a:stretch>
        </p:blipFill>
        <p:spPr bwMode="auto">
          <a:xfrm>
            <a:off x="228600" y="152400"/>
            <a:ext cx="61420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553200" y="304800"/>
            <a:ext cx="2438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Comparison of stability of young and old fallow (as a response to an extreme drought):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the response is determined by the prevailing life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obr-poster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6076950" y="381000"/>
            <a:ext cx="28384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The decisive are species life history strategies (determined by environment)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867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cs-CZ" altLang="en-US" sz="4000" b="1" dirty="0" err="1">
                <a:latin typeface="Arial Narrow" panose="020B0606020202030204" pitchFamily="34" charset="0"/>
              </a:rPr>
              <a:t>Communities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en-US" altLang="en-US" sz="4000" b="1" dirty="0" smtClean="0">
                <a:latin typeface="Arial Narrow" panose="020B0606020202030204" pitchFamily="34" charset="0"/>
              </a:rPr>
              <a:t>dominated by species </a:t>
            </a:r>
            <a:r>
              <a:rPr kumimoji="1" lang="cs-CZ" altLang="en-US" sz="4000" b="1" dirty="0" err="1" smtClean="0">
                <a:latin typeface="Arial Narrow" panose="020B0606020202030204" pitchFamily="34" charset="0"/>
              </a:rPr>
              <a:t>with</a:t>
            </a:r>
            <a:r>
              <a:rPr kumimoji="1" lang="cs-CZ" altLang="en-US" sz="4000" b="1" dirty="0" smtClean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fast and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pronounced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response to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weather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fluctuation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will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have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higher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</a:t>
            </a:r>
            <a:r>
              <a:rPr kumimoji="1" lang="cs-CZ" altLang="en-US" sz="4000" b="1" dirty="0" err="1">
                <a:latin typeface="Arial Narrow" panose="020B0606020202030204" pitchFamily="34" charset="0"/>
              </a:rPr>
              <a:t>temporal</a:t>
            </a:r>
            <a:r>
              <a:rPr kumimoji="1" lang="cs-CZ" altLang="en-US" sz="4000" b="1" dirty="0">
                <a:latin typeface="Arial Narrow" panose="020B0606020202030204" pitchFamily="34" charset="0"/>
              </a:rPr>
              <a:t> variability</a:t>
            </a:r>
            <a:endParaRPr kumimoji="1" lang="en-US" altLang="en-US" sz="2800" b="1" dirty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9388" y="3500438"/>
            <a:ext cx="59928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400" dirty="0">
                <a:latin typeface="+mn-lt"/>
              </a:rPr>
              <a:t>Temporal variability: measured by </a:t>
            </a:r>
            <a:r>
              <a:rPr lang="cs-CZ" altLang="en-US" sz="4400" b="1" dirty="0" smtClean="0">
                <a:latin typeface="+mn-lt"/>
              </a:rPr>
              <a:t>coefficient of variation</a:t>
            </a:r>
            <a:endParaRPr lang="en-US" altLang="en-US" sz="4400" b="1" dirty="0" smtClean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4400" b="1" dirty="0" smtClean="0">
                <a:latin typeface="+mn-lt"/>
              </a:rPr>
              <a:t>CV </a:t>
            </a:r>
            <a:r>
              <a:rPr lang="en-US" altLang="en-US" sz="4400" b="1" dirty="0">
                <a:latin typeface="+mn-lt"/>
              </a:rPr>
              <a:t>= </a:t>
            </a:r>
            <a:r>
              <a:rPr lang="en-US" altLang="en-US" sz="4400" b="1" dirty="0" err="1">
                <a:latin typeface="+mn-lt"/>
              </a:rPr>
              <a:t>s.d.</a:t>
            </a:r>
            <a:r>
              <a:rPr lang="en-US" altLang="en-US" sz="4400" b="1" dirty="0">
                <a:latin typeface="+mn-lt"/>
              </a:rPr>
              <a:t>/mean  </a:t>
            </a:r>
          </a:p>
        </p:txBody>
      </p:sp>
      <p:pic>
        <p:nvPicPr>
          <p:cNvPr id="113668" name="Picture 4" descr="G:\WWW\ACHPTA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2685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0092" cy="6191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76200" y="632460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Majekova</a:t>
            </a:r>
            <a:r>
              <a:rPr lang="en-US" dirty="0" smtClean="0"/>
              <a:t> et al. 2014 Ecology; similar for LOTUS data Conti et al.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89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stable populations mean stable total community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even unstable populations might form a stable community (in the sense of stable total biomass), if there is some </a:t>
            </a:r>
            <a:r>
              <a:rPr lang="en-US" b="1" dirty="0" smtClean="0"/>
              <a:t>compensatory dynamics – </a:t>
            </a:r>
            <a:r>
              <a:rPr lang="en-US" dirty="0" smtClean="0"/>
              <a:t>failure of one species is compensated by increase of another – basically asynchrony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Warning, there is terrible mess in terminology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001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28600" y="457200"/>
            <a:ext cx="7391400" cy="7071423"/>
          </a:xfrm>
          <a:prstGeom prst="rect">
            <a:avLst/>
          </a:prstGeom>
          <a:blipFill rotWithShape="1">
            <a:blip r:embed="rId2"/>
            <a:stretch>
              <a:fillRect l="-2970" t="-1638" r="-181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14691" name="Picture 3" descr="G:\WWW\ANTODO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57200"/>
            <a:ext cx="17954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ranicezbokustred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00200" y="47244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Salix caprea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762000" y="762000"/>
          <a:ext cx="38100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4" name="Rovnice" r:id="rId3" imgW="1028254" imgH="393529" progId="Equation.3">
                  <p:embed/>
                </p:oleObj>
              </mc:Choice>
              <mc:Fallback>
                <p:oleObj name="Rovnice" r:id="rId3" imgW="1028254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0"/>
                        <a:ext cx="38100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62000" y="2667000"/>
            <a:ext cx="4343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n-US" dirty="0">
                <a:latin typeface="+mn-lt"/>
              </a:rPr>
              <a:t>The coefficient of variation of </a:t>
            </a:r>
            <a:r>
              <a:rPr lang="en-GB" altLang="en-US" dirty="0" smtClean="0">
                <a:latin typeface="+mn-lt"/>
              </a:rPr>
              <a:t> </a:t>
            </a:r>
            <a:r>
              <a:rPr lang="en-GB" altLang="en-US" dirty="0">
                <a:latin typeface="+mn-lt"/>
              </a:rPr>
              <a:t>biomass </a:t>
            </a:r>
            <a:r>
              <a:rPr lang="en-GB" altLang="en-US" dirty="0" smtClean="0">
                <a:latin typeface="+mn-lt"/>
              </a:rPr>
              <a:t>of community composed of </a:t>
            </a:r>
            <a:r>
              <a:rPr lang="en-GB" altLang="en-US" b="1" i="1" dirty="0" smtClean="0">
                <a:latin typeface="+mn-lt"/>
              </a:rPr>
              <a:t>k </a:t>
            </a:r>
            <a:r>
              <a:rPr lang="en-GB" altLang="en-US" dirty="0" smtClean="0">
                <a:latin typeface="+mn-lt"/>
              </a:rPr>
              <a:t>species is then</a:t>
            </a:r>
            <a:r>
              <a:rPr lang="cs-CZ" altLang="en-US" dirty="0" smtClean="0">
                <a:latin typeface="+mn-lt"/>
              </a:rPr>
              <a:t> (</a:t>
            </a:r>
            <a:r>
              <a:rPr lang="cs-CZ" altLang="en-US" b="1" dirty="0" smtClean="0">
                <a:latin typeface="+mn-lt"/>
              </a:rPr>
              <a:t>when species fluctuate independently)</a:t>
            </a:r>
            <a:endParaRPr lang="en-US" altLang="en-US" dirty="0">
              <a:latin typeface="+mn-lt"/>
            </a:endParaRPr>
          </a:p>
        </p:txBody>
      </p:sp>
      <p:graphicFrame>
        <p:nvGraphicFramePr>
          <p:cNvPr id="115716" name="Object 4"/>
          <p:cNvGraphicFramePr>
            <a:graphicFrameLocks noChangeAspect="1"/>
          </p:cNvGraphicFramePr>
          <p:nvPr/>
        </p:nvGraphicFramePr>
        <p:xfrm>
          <a:off x="0" y="4724400"/>
          <a:ext cx="5181600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5" name="Rovnice" r:id="rId5" imgW="1282700" imgH="419100" progId="Equation.3">
                  <p:embed/>
                </p:oleObj>
              </mc:Choice>
              <mc:Fallback>
                <p:oleObj name="Rovnice" r:id="rId5" imgW="12827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5181600" cy="162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7" name="Object 5"/>
          <p:cNvGraphicFramePr>
            <a:graphicFrameLocks noChangeAspect="1"/>
          </p:cNvGraphicFramePr>
          <p:nvPr/>
        </p:nvGraphicFramePr>
        <p:xfrm>
          <a:off x="5219700" y="1223963"/>
          <a:ext cx="3924300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6" name="Worksheet" r:id="rId7" imgW="4023000" imgH="3324240" progId="Excel.Sheet.8">
                  <p:embed/>
                </p:oleObj>
              </mc:Choice>
              <mc:Fallback>
                <p:oleObj name="Worksheet" r:id="rId7" imgW="4023000" imgH="3324240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223963"/>
                        <a:ext cx="3924300" cy="509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1116013" y="2492375"/>
          <a:ext cx="3336925" cy="30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6" name="Worksheet" r:id="rId3" imgW="5544000" imgH="3324240" progId="Excel.Sheet.8">
                  <p:embed/>
                </p:oleObj>
              </mc:Choice>
              <mc:Fallback>
                <p:oleObj name="Worksheet" r:id="rId3" imgW="5544000" imgH="332424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492375"/>
                        <a:ext cx="3336925" cy="300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39" name="Object 3"/>
          <p:cNvGraphicFramePr>
            <a:graphicFrameLocks noChangeAspect="1"/>
          </p:cNvGraphicFramePr>
          <p:nvPr/>
        </p:nvGraphicFramePr>
        <p:xfrm>
          <a:off x="4643438" y="2492375"/>
          <a:ext cx="3254375" cy="30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7" name="Worksheet" r:id="rId5" imgW="3843000" imgH="3324240" progId="Excel.Sheet.8">
                  <p:embed/>
                </p:oleObj>
              </mc:Choice>
              <mc:Fallback>
                <p:oleObj name="Worksheet" r:id="rId5" imgW="3843000" imgH="332424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492375"/>
                        <a:ext cx="3254375" cy="300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90600" y="533400"/>
            <a:ext cx="7162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n-US" dirty="0">
                <a:latin typeface="+mn-lt"/>
              </a:rPr>
              <a:t>The effect is strengthened by negative (temporal) correlation between species, and weakened by positive correlation between species. However, </a:t>
            </a:r>
            <a:r>
              <a:rPr lang="en-GB" altLang="en-US" i="1" dirty="0" err="1">
                <a:latin typeface="+mn-lt"/>
              </a:rPr>
              <a:t>CV</a:t>
            </a:r>
            <a:r>
              <a:rPr lang="en-GB" altLang="en-US" i="1" baseline="-25000" dirty="0" err="1">
                <a:latin typeface="+mn-lt"/>
              </a:rPr>
              <a:t>community</a:t>
            </a:r>
            <a:r>
              <a:rPr lang="en-GB" altLang="en-US" i="1" baseline="-25000" dirty="0">
                <a:latin typeface="+mn-lt"/>
              </a:rPr>
              <a:t>  </a:t>
            </a:r>
            <a:r>
              <a:rPr lang="en-GB" altLang="en-US" dirty="0">
                <a:latin typeface="+mn-lt"/>
              </a:rPr>
              <a:t>never exceeds </a:t>
            </a:r>
            <a:r>
              <a:rPr lang="en-GB" altLang="en-US" i="1" dirty="0" err="1">
                <a:latin typeface="+mn-lt"/>
              </a:rPr>
              <a:t>CV</a:t>
            </a:r>
            <a:r>
              <a:rPr lang="en-GB" altLang="en-US" i="1" baseline="-25000" dirty="0" err="1">
                <a:latin typeface="+mn-lt"/>
              </a:rPr>
              <a:t>species</a:t>
            </a:r>
            <a:r>
              <a:rPr lang="en-GB" altLang="en-US" dirty="0">
                <a:latin typeface="+mn-lt"/>
              </a:rPr>
              <a:t>, and reaches the same value only when the species variation is perfectly </a:t>
            </a:r>
            <a:r>
              <a:rPr lang="en-GB" altLang="en-US" dirty="0" smtClean="0">
                <a:latin typeface="+mn-lt"/>
              </a:rPr>
              <a:t>positively </a:t>
            </a:r>
            <a:r>
              <a:rPr lang="en-GB" altLang="en-US" dirty="0">
                <a:latin typeface="+mn-lt"/>
              </a:rPr>
              <a:t>correlated. </a:t>
            </a:r>
          </a:p>
          <a:p>
            <a:pPr>
              <a:spcBef>
                <a:spcPct val="50000"/>
              </a:spcBef>
              <a:defRPr/>
            </a:pPr>
            <a:endParaRPr lang="en-US" altLang="en-US" dirty="0"/>
          </a:p>
        </p:txBody>
      </p:sp>
      <p:sp>
        <p:nvSpPr>
          <p:cNvPr id="116741" name="TextBox 1"/>
          <p:cNvSpPr txBox="1">
            <a:spLocks noChangeArrowheads="1"/>
          </p:cNvSpPr>
          <p:nvPr/>
        </p:nvSpPr>
        <p:spPr bwMode="auto">
          <a:xfrm>
            <a:off x="323850" y="5805488"/>
            <a:ext cx="8569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Deviation from perfect correlation is called </a:t>
            </a:r>
            <a:r>
              <a:rPr lang="en-US" altLang="en-US" sz="2800" b="1">
                <a:cs typeface="Times New Roman" panose="02020603050405020304" pitchFamily="18" charset="0"/>
              </a:rPr>
              <a:t>asynchrony</a:t>
            </a:r>
            <a:r>
              <a:rPr lang="en-US" altLang="en-US" sz="2800">
                <a:cs typeface="Times New Roman" panose="02020603050405020304" pitchFamily="18" charset="0"/>
              </a:rPr>
              <a:t>, and stabilizes the community biomass fluctuation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47328" y="457200"/>
            <a:ext cx="8231832" cy="5773312"/>
          </a:xfrm>
          <a:prstGeom prst="rect">
            <a:avLst/>
          </a:prstGeom>
          <a:blipFill rotWithShape="1">
            <a:blip r:embed="rId2"/>
            <a:stretch>
              <a:fillRect l="-2667" t="-2006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17763" name="Picture 3" descr="G:\WWW\ANTODO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57200"/>
            <a:ext cx="17954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Box 3"/>
          <p:cNvSpPr txBox="1">
            <a:spLocks noChangeArrowheads="1"/>
          </p:cNvSpPr>
          <p:nvPr/>
        </p:nvSpPr>
        <p:spPr bwMode="auto">
          <a:xfrm>
            <a:off x="990600" y="5815013"/>
            <a:ext cx="7097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Other measures of asynchrony were also suggested (here Gross et al. 2014)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071" t="8929" r="18638" b="50000"/>
          <a:stretch/>
        </p:blipFill>
        <p:spPr>
          <a:xfrm>
            <a:off x="152400" y="76200"/>
            <a:ext cx="8829263" cy="31242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1000" y="3657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Valencia et al. 2020. PNAS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45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cs-CZ" altLang="en-US" dirty="0" err="1" smtClean="0"/>
              <a:t>Suggested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merasure</a:t>
            </a:r>
            <a:r>
              <a:rPr lang="cs-CZ" altLang="en-US" dirty="0" smtClean="0"/>
              <a:t> </a:t>
            </a:r>
            <a:r>
              <a:rPr lang="el-GR" altLang="en-US" dirty="0" smtClean="0">
                <a:cs typeface="Times New Roman" panose="02020603050405020304" pitchFamily="18" charset="0"/>
              </a:rPr>
              <a:t>φ</a:t>
            </a:r>
            <a:endParaRPr lang="en-US" altLang="en-US" dirty="0" smtClean="0"/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 smtClean="0"/>
              <a:t>Loreau</a:t>
            </a:r>
            <a:r>
              <a:rPr lang="cs-CZ" altLang="en-US" dirty="0" smtClean="0"/>
              <a:t> and </a:t>
            </a:r>
            <a:r>
              <a:rPr lang="cs-CZ" altLang="en-US" dirty="0" err="1" smtClean="0"/>
              <a:t>Mazancourt</a:t>
            </a:r>
            <a:r>
              <a:rPr lang="cs-CZ" altLang="en-US" dirty="0" smtClean="0"/>
              <a:t> 2008</a:t>
            </a:r>
          </a:p>
          <a:p>
            <a:r>
              <a:rPr lang="cs-CZ" altLang="en-US" dirty="0" err="1" smtClean="0"/>
              <a:t>Doe</a:t>
            </a:r>
            <a:r>
              <a:rPr lang="en-US" altLang="en-US" dirty="0" smtClean="0"/>
              <a:t>s</a:t>
            </a:r>
            <a:r>
              <a:rPr lang="cs-CZ" altLang="en-US" dirty="0" smtClean="0"/>
              <a:t> </a:t>
            </a:r>
            <a:r>
              <a:rPr lang="cs-CZ" altLang="en-US" dirty="0" smtClean="0"/>
              <a:t>not </a:t>
            </a:r>
            <a:r>
              <a:rPr lang="cs-CZ" altLang="en-US" dirty="0" err="1" smtClean="0"/>
              <a:t>provide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any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possibility</a:t>
            </a:r>
            <a:r>
              <a:rPr lang="cs-CZ" altLang="en-US" dirty="0" smtClean="0"/>
              <a:t> to </a:t>
            </a:r>
            <a:r>
              <a:rPr lang="cs-CZ" altLang="en-US" dirty="0" err="1" smtClean="0"/>
              <a:t>compare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with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null</a:t>
            </a:r>
            <a:r>
              <a:rPr lang="cs-CZ" altLang="en-US" dirty="0" smtClean="0"/>
              <a:t> model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independence</a:t>
            </a:r>
            <a:endParaRPr lang="cs-CZ" altLang="en-US" dirty="0" smtClean="0"/>
          </a:p>
          <a:p>
            <a:endParaRPr lang="cs-CZ" altLang="en-US" dirty="0" smtClean="0"/>
          </a:p>
          <a:p>
            <a:r>
              <a:rPr lang="cs-CZ" altLang="en-US" dirty="0" smtClean="0"/>
              <a:t>In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case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indepednence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its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value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decreases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with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number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species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Synchrony  </a:t>
            </a:r>
            <a:r>
              <a:rPr lang="en-US" altLang="en-US" dirty="0" smtClean="0">
                <a:cs typeface="Times New Roman" panose="02020603050405020304" pitchFamily="18" charset="0"/>
              </a:rPr>
              <a:t>caused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Synchronization – concordant response to temporal changes in environment (probably mostly weather in individual years)</a:t>
            </a:r>
          </a:p>
          <a:p>
            <a:r>
              <a:rPr lang="en-US" altLang="en-US" dirty="0" smtClean="0">
                <a:cs typeface="Times New Roman" panose="02020603050405020304" pitchFamily="18" charset="0"/>
              </a:rPr>
              <a:t>Asynchrony – discordant response to temporal changes in environment and / or competition</a:t>
            </a:r>
            <a:endParaRPr lang="cs-CZ" altLang="en-US" dirty="0" smtClean="0">
              <a:cs typeface="Times New Roman" panose="02020603050405020304" pitchFamily="18" charset="0"/>
            </a:endParaRPr>
          </a:p>
          <a:p>
            <a:endParaRPr lang="cs-CZ" altLang="en-US" dirty="0" smtClean="0">
              <a:cs typeface="Times New Roman" panose="02020603050405020304" pitchFamily="18" charset="0"/>
            </a:endParaRPr>
          </a:p>
          <a:p>
            <a:endParaRPr lang="en-US" altLang="en-US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Term „asynchrony“ is used inconsistently</a:t>
            </a:r>
            <a:endParaRPr lang="en-US" altLang="en-US" smtClean="0"/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cs-CZ" altLang="en-US" dirty="0" err="1" smtClean="0"/>
              <a:t>Some</a:t>
            </a:r>
            <a:r>
              <a:rPr lang="cs-CZ" altLang="en-US" dirty="0" smtClean="0"/>
              <a:t> use </a:t>
            </a:r>
            <a:r>
              <a:rPr lang="cs-CZ" altLang="en-US" dirty="0" err="1" smtClean="0"/>
              <a:t>it</a:t>
            </a:r>
            <a:r>
              <a:rPr lang="cs-CZ" altLang="en-US" dirty="0" smtClean="0"/>
              <a:t> as </a:t>
            </a:r>
            <a:r>
              <a:rPr lang="cs-CZ" altLang="en-US" dirty="0" err="1" smtClean="0"/>
              <a:t>any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deviation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from</a:t>
            </a:r>
            <a:r>
              <a:rPr lang="cs-CZ" altLang="en-US" dirty="0" smtClean="0"/>
              <a:t> synchrony (so, </a:t>
            </a:r>
            <a:r>
              <a:rPr lang="cs-CZ" altLang="en-US" dirty="0" err="1" smtClean="0"/>
              <a:t>everything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asynchronous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because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perfect</a:t>
            </a:r>
            <a:r>
              <a:rPr lang="cs-CZ" altLang="en-US" dirty="0" smtClean="0"/>
              <a:t> synchrony </a:t>
            </a:r>
            <a:r>
              <a:rPr lang="cs-CZ" altLang="en-US" dirty="0" err="1" smtClean="0"/>
              <a:t>does</a:t>
            </a:r>
            <a:r>
              <a:rPr lang="cs-CZ" altLang="en-US" dirty="0" smtClean="0"/>
              <a:t> not </a:t>
            </a:r>
            <a:r>
              <a:rPr lang="cs-CZ" altLang="en-US" dirty="0" err="1" smtClean="0"/>
              <a:t>exist</a:t>
            </a:r>
            <a:r>
              <a:rPr lang="cs-CZ" altLang="en-US" dirty="0" smtClean="0"/>
              <a:t>)</a:t>
            </a:r>
          </a:p>
          <a:p>
            <a:r>
              <a:rPr lang="cs-CZ" altLang="en-US" dirty="0" err="1" smtClean="0"/>
              <a:t>Some</a:t>
            </a:r>
            <a:r>
              <a:rPr lang="cs-CZ" altLang="en-US" dirty="0" smtClean="0"/>
              <a:t> just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situation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when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the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correlations</a:t>
            </a:r>
            <a:r>
              <a:rPr lang="cs-CZ" altLang="en-US" dirty="0" smtClean="0"/>
              <a:t> are on </a:t>
            </a:r>
            <a:r>
              <a:rPr lang="cs-CZ" altLang="en-US" dirty="0" err="1" smtClean="0"/>
              <a:t>average</a:t>
            </a:r>
            <a:r>
              <a:rPr lang="cs-CZ" altLang="en-US" dirty="0" smtClean="0"/>
              <a:t> negative (</a:t>
            </a:r>
            <a:r>
              <a:rPr lang="cs-CZ" altLang="en-US" dirty="0" err="1" smtClean="0"/>
              <a:t>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better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sums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of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covariances</a:t>
            </a:r>
            <a:r>
              <a:rPr lang="cs-CZ" altLang="en-US" dirty="0" smtClean="0"/>
              <a:t> are negative) – </a:t>
            </a:r>
            <a:r>
              <a:rPr lang="cs-CZ" altLang="en-US" dirty="0" err="1" smtClean="0"/>
              <a:t>perhaps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for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this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it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is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better</a:t>
            </a:r>
            <a:r>
              <a:rPr lang="cs-CZ" altLang="en-US" dirty="0" smtClean="0"/>
              <a:t> to use </a:t>
            </a:r>
            <a:r>
              <a:rPr lang="cs-CZ" altLang="en-US" b="1" dirty="0" err="1" smtClean="0"/>
              <a:t>compensatory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dynamics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or</a:t>
            </a:r>
            <a:r>
              <a:rPr lang="cs-CZ" altLang="en-US" b="1" dirty="0" smtClean="0"/>
              <a:t> </a:t>
            </a:r>
            <a:r>
              <a:rPr lang="cs-CZ" altLang="en-US" b="1" dirty="0" err="1" smtClean="0"/>
              <a:t>antisynchrony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>
                <a:cs typeface="Times New Roman" panose="02020603050405020304" pitchFamily="18" charset="0"/>
              </a:rPr>
              <a:t>Compensatory dynamics </a:t>
            </a:r>
            <a:r>
              <a:rPr lang="en-US" altLang="en-US" smtClean="0">
                <a:cs typeface="Times New Roman" panose="02020603050405020304" pitchFamily="18" charset="0"/>
              </a:rPr>
              <a:t>caused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14800"/>
          </a:xfrm>
        </p:spPr>
        <p:txBody>
          <a:bodyPr/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– discordant response to temporal changes in environment </a:t>
            </a:r>
            <a:r>
              <a:rPr lang="cs-CZ" altLang="en-US" dirty="0" smtClean="0">
                <a:cs typeface="Times New Roman" panose="02020603050405020304" pitchFamily="18" charset="0"/>
              </a:rPr>
              <a:t>(</a:t>
            </a:r>
            <a:r>
              <a:rPr lang="cs-CZ" altLang="en-US" dirty="0" err="1" smtClean="0">
                <a:cs typeface="Times New Roman" panose="02020603050405020304" pitchFamily="18" charset="0"/>
              </a:rPr>
              <a:t>rather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unlikely</a:t>
            </a:r>
            <a:r>
              <a:rPr lang="cs-CZ" altLang="en-US" dirty="0" smtClean="0">
                <a:cs typeface="Times New Roman" panose="02020603050405020304" pitchFamily="18" charset="0"/>
              </a:rPr>
              <a:t>, </a:t>
            </a:r>
            <a:r>
              <a:rPr lang="cs-CZ" altLang="en-US" dirty="0" err="1" smtClean="0">
                <a:cs typeface="Times New Roman" panose="02020603050405020304" pitchFamily="18" charset="0"/>
              </a:rPr>
              <a:t>all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plants</a:t>
            </a:r>
            <a:r>
              <a:rPr lang="cs-CZ" altLang="en-US" dirty="0" smtClean="0">
                <a:cs typeface="Times New Roman" panose="02020603050405020304" pitchFamily="18" charset="0"/>
              </a:rPr>
              <a:t> love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similar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weather</a:t>
            </a:r>
            <a:r>
              <a:rPr lang="cs-CZ" altLang="en-US" dirty="0" smtClean="0">
                <a:cs typeface="Times New Roman" panose="02020603050405020304" pitchFamily="18" charset="0"/>
              </a:rPr>
              <a:t> – in </a:t>
            </a:r>
            <a:r>
              <a:rPr lang="cs-CZ" altLang="en-US" dirty="0" err="1" smtClean="0">
                <a:cs typeface="Times New Roman" panose="02020603050405020304" pitchFamily="18" charset="0"/>
              </a:rPr>
              <a:t>grassland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warm</a:t>
            </a:r>
            <a:r>
              <a:rPr lang="cs-CZ" altLang="en-US" dirty="0" smtClean="0">
                <a:cs typeface="Times New Roman" panose="02020603050405020304" pitchFamily="18" charset="0"/>
              </a:rPr>
              <a:t> and </a:t>
            </a:r>
            <a:r>
              <a:rPr lang="cs-CZ" altLang="en-US" dirty="0" err="1" smtClean="0">
                <a:cs typeface="Times New Roman" panose="02020603050405020304" pitchFamily="18" charset="0"/>
              </a:rPr>
              <a:t>wet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spring</a:t>
            </a:r>
            <a:r>
              <a:rPr lang="cs-CZ" altLang="en-US" dirty="0" smtClean="0">
                <a:cs typeface="Times New Roman" panose="02020603050405020304" pitchFamily="18" charset="0"/>
              </a:rPr>
              <a:t>)</a:t>
            </a:r>
          </a:p>
          <a:p>
            <a:r>
              <a:rPr lang="cs-CZ" altLang="en-US" dirty="0" smtClean="0">
                <a:cs typeface="Times New Roman" panose="02020603050405020304" pitchFamily="18" charset="0"/>
              </a:rPr>
              <a:t>C</a:t>
            </a:r>
            <a:r>
              <a:rPr lang="en-US" altLang="en-US" dirty="0" err="1" smtClean="0">
                <a:cs typeface="Times New Roman" panose="02020603050405020304" pitchFamily="18" charset="0"/>
              </a:rPr>
              <a:t>ompetition</a:t>
            </a:r>
            <a:r>
              <a:rPr lang="cs-CZ" altLang="en-US" dirty="0" smtClean="0">
                <a:cs typeface="Times New Roman" panose="02020603050405020304" pitchFamily="18" charset="0"/>
              </a:rPr>
              <a:t> – </a:t>
            </a:r>
            <a:r>
              <a:rPr lang="cs-CZ" altLang="en-US" dirty="0" err="1" smtClean="0">
                <a:cs typeface="Times New Roman" panose="02020603050405020304" pitchFamily="18" charset="0"/>
              </a:rPr>
              <a:t>if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the</a:t>
            </a:r>
            <a:r>
              <a:rPr lang="cs-CZ" altLang="en-US" dirty="0" smtClean="0">
                <a:cs typeface="Times New Roman" panose="02020603050405020304" pitchFamily="18" charset="0"/>
              </a:rPr>
              <a:t> dominant </a:t>
            </a:r>
            <a:r>
              <a:rPr lang="cs-CZ" altLang="en-US" dirty="0" err="1" smtClean="0">
                <a:cs typeface="Times New Roman" panose="02020603050405020304" pitchFamily="18" charset="0"/>
              </a:rPr>
              <a:t>is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harmed</a:t>
            </a:r>
            <a:r>
              <a:rPr lang="cs-CZ" altLang="en-US" dirty="0" smtClean="0">
                <a:cs typeface="Times New Roman" panose="02020603050405020304" pitchFamily="18" charset="0"/>
              </a:rPr>
              <a:t> by dry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spring</a:t>
            </a:r>
            <a:r>
              <a:rPr lang="cs-CZ" altLang="en-US" dirty="0" smtClean="0">
                <a:cs typeface="Times New Roman" panose="02020603050405020304" pitchFamily="18" charset="0"/>
              </a:rPr>
              <a:t>, </a:t>
            </a:r>
            <a:r>
              <a:rPr lang="cs-CZ" altLang="en-US" dirty="0" err="1" smtClean="0">
                <a:cs typeface="Times New Roman" panose="02020603050405020304" pitchFamily="18" charset="0"/>
              </a:rPr>
              <a:t>less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competitive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plants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can</a:t>
            </a:r>
            <a:r>
              <a:rPr lang="cs-CZ" altLang="en-US" dirty="0" smtClean="0">
                <a:cs typeface="Times New Roman" panose="02020603050405020304" pitchFamily="18" charset="0"/>
              </a:rPr>
              <a:t> profit </a:t>
            </a:r>
          </a:p>
          <a:p>
            <a:r>
              <a:rPr lang="cs-CZ" altLang="en-US" dirty="0" err="1" smtClean="0">
                <a:cs typeface="Times New Roman" panose="02020603050405020304" pitchFamily="18" charset="0"/>
              </a:rPr>
              <a:t>Neglected</a:t>
            </a:r>
            <a:r>
              <a:rPr lang="cs-CZ" altLang="en-US" dirty="0" smtClean="0">
                <a:cs typeface="Times New Roman" panose="02020603050405020304" pitchFamily="18" charset="0"/>
              </a:rPr>
              <a:t> role </a:t>
            </a:r>
            <a:r>
              <a:rPr lang="cs-CZ" altLang="en-US" dirty="0" err="1" smtClean="0">
                <a:cs typeface="Times New Roman" panose="02020603050405020304" pitchFamily="18" charset="0"/>
              </a:rPr>
              <a:t>of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enemis</a:t>
            </a:r>
            <a:r>
              <a:rPr lang="cs-CZ" altLang="en-US" dirty="0" smtClean="0">
                <a:cs typeface="Times New Roman" panose="02020603050405020304" pitchFamily="18" charset="0"/>
              </a:rPr>
              <a:t> (</a:t>
            </a:r>
            <a:r>
              <a:rPr lang="cs-CZ" altLang="en-US" dirty="0" err="1" smtClean="0">
                <a:cs typeface="Times New Roman" panose="02020603050405020304" pitchFamily="18" charset="0"/>
              </a:rPr>
              <a:t>pathogens</a:t>
            </a:r>
            <a:r>
              <a:rPr lang="cs-CZ" altLang="en-US" dirty="0" smtClean="0">
                <a:cs typeface="Times New Roman" panose="02020603050405020304" pitchFamily="18" charset="0"/>
              </a:rPr>
              <a:t>) – in dry </a:t>
            </a:r>
            <a:r>
              <a:rPr lang="cs-CZ" altLang="en-US" dirty="0" err="1" smtClean="0">
                <a:cs typeface="Times New Roman" panose="02020603050405020304" pitchFamily="18" charset="0"/>
              </a:rPr>
              <a:t>habitats</a:t>
            </a:r>
            <a:r>
              <a:rPr lang="cs-CZ" altLang="en-US" dirty="0" smtClean="0">
                <a:cs typeface="Times New Roman" panose="02020603050405020304" pitchFamily="18" charset="0"/>
              </a:rPr>
              <a:t>: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some</a:t>
            </a:r>
            <a:r>
              <a:rPr lang="cs-CZ" altLang="en-US" dirty="0" smtClean="0">
                <a:cs typeface="Times New Roman" panose="02020603050405020304" pitchFamily="18" charset="0"/>
              </a:rPr>
              <a:t> species </a:t>
            </a:r>
            <a:r>
              <a:rPr lang="cs-CZ" altLang="en-US" dirty="0" err="1" smtClean="0">
                <a:cs typeface="Times New Roman" panose="02020603050405020304" pitchFamily="18" charset="0"/>
              </a:rPr>
              <a:t>can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take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advantage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of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wet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spring</a:t>
            </a:r>
            <a:r>
              <a:rPr lang="cs-CZ" altLang="en-US" dirty="0" smtClean="0">
                <a:cs typeface="Times New Roman" panose="02020603050405020304" pitchFamily="18" charset="0"/>
              </a:rPr>
              <a:t>, </a:t>
            </a:r>
            <a:r>
              <a:rPr lang="cs-CZ" altLang="en-US" dirty="0" err="1" smtClean="0">
                <a:cs typeface="Times New Roman" panose="02020603050405020304" pitchFamily="18" charset="0"/>
              </a:rPr>
              <a:t>some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can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be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err="1" smtClean="0">
                <a:cs typeface="Times New Roman" panose="02020603050405020304" pitchFamily="18" charset="0"/>
              </a:rPr>
              <a:t>harmed</a:t>
            </a:r>
            <a:r>
              <a:rPr lang="cs-CZ" altLang="en-US" dirty="0" smtClean="0">
                <a:cs typeface="Times New Roman" panose="02020603050405020304" pitchFamily="18" charset="0"/>
              </a:rPr>
              <a:t> by </a:t>
            </a:r>
            <a:r>
              <a:rPr lang="cs-CZ" altLang="en-US" dirty="0" err="1" smtClean="0">
                <a:cs typeface="Times New Roman" panose="02020603050405020304" pitchFamily="18" charset="0"/>
              </a:rPr>
              <a:t>fungal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r>
              <a:rPr lang="cs-CZ" altLang="en-US" dirty="0" smtClean="0">
                <a:cs typeface="Times New Roman" panose="02020603050405020304" pitchFamily="18" charset="0"/>
              </a:rPr>
              <a:t>p</a:t>
            </a:r>
            <a:r>
              <a:rPr lang="en-US" altLang="en-US" dirty="0" smtClean="0">
                <a:cs typeface="Times New Roman" panose="02020603050405020304" pitchFamily="18" charset="0"/>
              </a:rPr>
              <a:t>a</a:t>
            </a:r>
            <a:r>
              <a:rPr lang="cs-CZ" altLang="en-US" dirty="0" err="1" smtClean="0">
                <a:cs typeface="Times New Roman" panose="02020603050405020304" pitchFamily="18" charset="0"/>
              </a:rPr>
              <a:t>th</a:t>
            </a:r>
            <a:r>
              <a:rPr lang="en-US" altLang="en-US" dirty="0" smtClean="0">
                <a:cs typeface="Times New Roman" panose="02020603050405020304" pitchFamily="18" charset="0"/>
              </a:rPr>
              <a:t>o</a:t>
            </a:r>
            <a:r>
              <a:rPr lang="cs-CZ" altLang="en-US" dirty="0" err="1" smtClean="0">
                <a:cs typeface="Times New Roman" panose="02020603050405020304" pitchFamily="18" charset="0"/>
              </a:rPr>
              <a:t>gens</a:t>
            </a:r>
            <a:r>
              <a:rPr lang="cs-CZ" altLang="en-US" dirty="0" smtClean="0">
                <a:cs typeface="Times New Roman" panose="02020603050405020304" pitchFamily="18" charset="0"/>
              </a:rPr>
              <a:t> </a:t>
            </a:r>
            <a:endParaRPr lang="cs-CZ" altLang="en-US" dirty="0" smtClean="0">
              <a:cs typeface="Times New Roman" panose="02020603050405020304" pitchFamily="18" charset="0"/>
            </a:endParaRPr>
          </a:p>
          <a:p>
            <a:endParaRPr lang="cs-CZ" altLang="en-US" dirty="0" smtClean="0">
              <a:cs typeface="Times New Roman" panose="02020603050405020304" pitchFamily="18" charset="0"/>
            </a:endParaRPr>
          </a:p>
          <a:p>
            <a:endParaRPr lang="en-US" altLang="en-US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447800"/>
          </a:xfrm>
        </p:spPr>
        <p:txBody>
          <a:bodyPr/>
          <a:lstStyle/>
          <a:p>
            <a:r>
              <a:rPr lang="cs-CZ" altLang="en-US" smtClean="0"/>
              <a:t> Effect of Asynchrony/Compensatory dynamics on stability (total bomass CV) depends on</a:t>
            </a:r>
            <a:endParaRPr lang="en-US" altLang="en-US" smtClean="0"/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609600" y="3048000"/>
            <a:ext cx="7772400" cy="3789363"/>
          </a:xfrm>
        </p:spPr>
        <p:txBody>
          <a:bodyPr/>
          <a:lstStyle/>
          <a:p>
            <a:r>
              <a:rPr lang="cs-CZ" altLang="en-US" smtClean="0"/>
              <a:t>Total number of species </a:t>
            </a:r>
          </a:p>
          <a:p>
            <a:r>
              <a:rPr lang="cs-CZ" altLang="en-US" smtClean="0"/>
              <a:t>Equitability - (species that form 0,01% of the community has negligible effect on the total biomass)</a:t>
            </a:r>
          </a:p>
          <a:p>
            <a:r>
              <a:rPr lang="cs-CZ" altLang="en-US" smtClean="0"/>
              <a:t>Whether the abundant and rare species fluctute in the same extend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ctrTitle"/>
          </p:nvPr>
        </p:nvSpPr>
        <p:spPr>
          <a:xfrm>
            <a:off x="684213" y="620713"/>
            <a:ext cx="7772400" cy="1470025"/>
          </a:xfrm>
        </p:spPr>
        <p:txBody>
          <a:bodyPr/>
          <a:lstStyle/>
          <a:p>
            <a:r>
              <a:rPr lang="cs-CZ" altLang="en-US" smtClean="0"/>
              <a:t>Taylor</a:t>
            </a:r>
            <a:r>
              <a:rPr lang="en-US" altLang="en-US" smtClean="0"/>
              <a:t>’</a:t>
            </a:r>
            <a:r>
              <a:rPr lang="cs-CZ" altLang="en-US" smtClean="0"/>
              <a:t>s</a:t>
            </a:r>
            <a:r>
              <a:rPr lang="en-US" altLang="en-US" smtClean="0"/>
              <a:t> power law (TPL)</a:t>
            </a:r>
          </a:p>
        </p:txBody>
      </p:sp>
      <p:sp>
        <p:nvSpPr>
          <p:cNvPr id="123907" name="Subtitle 2"/>
          <p:cNvSpPr>
            <a:spLocks noGrp="1"/>
          </p:cNvSpPr>
          <p:nvPr>
            <p:ph type="subTitle" idx="1"/>
          </p:nvPr>
        </p:nvSpPr>
        <p:spPr>
          <a:xfrm>
            <a:off x="1331913" y="1989138"/>
            <a:ext cx="6364287" cy="3116262"/>
          </a:xfrm>
        </p:spPr>
        <p:txBody>
          <a:bodyPr/>
          <a:lstStyle/>
          <a:p>
            <a:r>
              <a:rPr lang="en-US" altLang="en-US" dirty="0" err="1" smtClean="0"/>
              <a:t>var</a:t>
            </a:r>
            <a:r>
              <a:rPr lang="en-US" altLang="en-US" dirty="0" smtClean="0"/>
              <a:t> = </a:t>
            </a:r>
            <a:r>
              <a:rPr lang="en-US" altLang="en-US" i="1" dirty="0" smtClean="0"/>
              <a:t>a .  </a:t>
            </a:r>
            <a:r>
              <a:rPr lang="en-US" altLang="en-US" dirty="0" err="1" smtClean="0"/>
              <a:t>mean</a:t>
            </a:r>
            <a:r>
              <a:rPr lang="en-US" altLang="en-US" i="1" baseline="30000" dirty="0" err="1" smtClean="0"/>
              <a:t>b</a:t>
            </a:r>
            <a:endParaRPr lang="en-US" altLang="en-US" i="1" baseline="30000" dirty="0" smtClean="0"/>
          </a:p>
          <a:p>
            <a:r>
              <a:rPr lang="en-US" altLang="en-US" dirty="0" smtClean="0"/>
              <a:t>log(</a:t>
            </a:r>
            <a:r>
              <a:rPr lang="en-US" altLang="en-US" dirty="0" err="1" smtClean="0"/>
              <a:t>var</a:t>
            </a:r>
            <a:r>
              <a:rPr lang="en-US" altLang="en-US" dirty="0" smtClean="0"/>
              <a:t>) = log </a:t>
            </a:r>
            <a:r>
              <a:rPr lang="en-US" altLang="en-US" i="1" dirty="0" smtClean="0"/>
              <a:t>a </a:t>
            </a:r>
            <a:r>
              <a:rPr lang="en-US" altLang="en-US" dirty="0" smtClean="0"/>
              <a:t>+ </a:t>
            </a:r>
            <a:r>
              <a:rPr lang="en-US" altLang="en-US" i="1" dirty="0" smtClean="0"/>
              <a:t>b .</a:t>
            </a:r>
            <a:r>
              <a:rPr lang="en-US" altLang="en-US" dirty="0" smtClean="0"/>
              <a:t>log(mean)</a:t>
            </a: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Both, </a:t>
            </a:r>
            <a:r>
              <a:rPr lang="en-US" altLang="en-US" sz="2400" dirty="0" err="1" smtClean="0">
                <a:solidFill>
                  <a:srgbClr val="FF0000"/>
                </a:solidFill>
              </a:rPr>
              <a:t>var</a:t>
            </a:r>
            <a:r>
              <a:rPr lang="en-US" altLang="en-US" sz="2400" dirty="0" smtClean="0">
                <a:solidFill>
                  <a:srgbClr val="FF0000"/>
                </a:solidFill>
              </a:rPr>
              <a:t> and mean are random variables, and after log transformation will have roughly the same “error” –&gt; classical OLS underestimated the value of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b</a:t>
            </a:r>
          </a:p>
          <a:p>
            <a:endParaRPr lang="en-US" altLang="en-US" sz="2400" i="1" dirty="0">
              <a:solidFill>
                <a:srgbClr val="FF0000"/>
              </a:solidFill>
            </a:endParaRP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But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 b </a:t>
            </a:r>
            <a:r>
              <a:rPr lang="en-US" altLang="en-US" sz="2400" dirty="0" smtClean="0">
                <a:solidFill>
                  <a:srgbClr val="FF0000"/>
                </a:solidFill>
              </a:rPr>
              <a:t>is usually &lt;2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6858000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Raunkier life forms (Based on the position of meristems during an adverse period)</a:t>
            </a:r>
            <a:r>
              <a:rPr lang="cs-CZ" altLang="cs-CZ" sz="2400"/>
              <a:t> – „historical“, but still commonlyused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Phanerophytes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Chamaephytes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Hemicryptophytes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Geophytes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Therophytes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(plus Epiphytes, Hydrophytes etc.)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Similar life-form composition in similar climates, irrespective of evolutionary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/>
              <a:t>We use TPL for temporal variation, but the same basic rules apply for temporal and spatial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TPL was used to describe relationship of </a:t>
            </a:r>
            <a:r>
              <a:rPr lang="en-US" dirty="0" err="1" smtClean="0"/>
              <a:t>var</a:t>
            </a:r>
            <a:r>
              <a:rPr lang="en-US" dirty="0" smtClean="0"/>
              <a:t> and mean of the same species in various sites</a:t>
            </a:r>
          </a:p>
          <a:p>
            <a:pPr>
              <a:defRPr/>
            </a:pPr>
            <a:r>
              <a:rPr lang="en-US" dirty="0" smtClean="0"/>
              <a:t>TPL can be equally well used to describe mean and </a:t>
            </a:r>
            <a:r>
              <a:rPr lang="en-US" dirty="0" err="1" smtClean="0"/>
              <a:t>var</a:t>
            </a:r>
            <a:r>
              <a:rPr lang="en-US" dirty="0" smtClean="0"/>
              <a:t> of a set of species within a single community 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[both can describe spatial and temporal variation]</a:t>
            </a:r>
          </a:p>
          <a:p>
            <a:pPr>
              <a:defRPr/>
            </a:pPr>
            <a:r>
              <a:rPr lang="en-US" dirty="0" smtClean="0"/>
              <a:t>Can be used for counts of individuals, but also for any other quantity – does not work for individuals, when the density is low ~ &lt;1, would not work for 0 / 1 , i.e. presence absence data</a:t>
            </a:r>
            <a:endParaRPr lang="en-US" dirty="0"/>
          </a:p>
          <a:p>
            <a:pPr>
              <a:defRPr/>
            </a:pPr>
            <a:r>
              <a:rPr lang="en-US" dirty="0" smtClean="0"/>
              <a:t>Generally, there is no theory behind, log – log linearizes quite a lot of various relationships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If </a:t>
            </a:r>
            <a:r>
              <a:rPr lang="en-US" altLang="en-US" i="1" smtClean="0"/>
              <a:t>b</a:t>
            </a:r>
            <a:r>
              <a:rPr lang="en-US" altLang="en-US" smtClean="0"/>
              <a:t>=2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CV (</a:t>
            </a:r>
            <a:r>
              <a:rPr lang="en-US" dirty="0" err="1" smtClean="0"/>
              <a:t>s.d.</a:t>
            </a:r>
            <a:r>
              <a:rPr lang="en-US" dirty="0" smtClean="0"/>
              <a:t>/mean) is independent of mean</a:t>
            </a:r>
          </a:p>
          <a:p>
            <a:pPr>
              <a:defRPr/>
            </a:pPr>
            <a:r>
              <a:rPr lang="en-US" dirty="0" err="1" smtClean="0"/>
              <a:t>S.d.</a:t>
            </a:r>
            <a:r>
              <a:rPr lang="en-US" dirty="0" smtClean="0"/>
              <a:t> </a:t>
            </a:r>
            <a:r>
              <a:rPr lang="en-US" dirty="0" smtClean="0"/>
              <a:t>(log(x)) is independent of mean 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b="1" dirty="0" smtClean="0"/>
              <a:t>If 1 &lt; </a:t>
            </a:r>
            <a:r>
              <a:rPr lang="en-US" b="1" i="1" dirty="0" smtClean="0"/>
              <a:t>b &lt; </a:t>
            </a:r>
            <a:r>
              <a:rPr lang="en-US" b="1" dirty="0" smtClean="0"/>
              <a:t>2  </a:t>
            </a:r>
            <a:r>
              <a:rPr lang="en-US" dirty="0" smtClean="0"/>
              <a:t>(generally, vast majority of cases)</a:t>
            </a:r>
          </a:p>
          <a:p>
            <a:pPr>
              <a:defRPr/>
            </a:pPr>
            <a:r>
              <a:rPr lang="en-US" dirty="0" smtClean="0"/>
              <a:t> both CV and </a:t>
            </a:r>
            <a:r>
              <a:rPr lang="en-US" dirty="0" err="1" smtClean="0"/>
              <a:t>s.d.</a:t>
            </a:r>
            <a:r>
              <a:rPr lang="en-US" dirty="0" smtClean="0"/>
              <a:t> </a:t>
            </a:r>
            <a:r>
              <a:rPr lang="en-US" dirty="0" smtClean="0"/>
              <a:t>(log(x)) decrease with the mean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fact that b&lt;2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Makes the portfolio effect uncertain (the very abundant species will have low CV).</a:t>
            </a:r>
          </a:p>
          <a:p>
            <a:pPr>
              <a:defRPr/>
            </a:pPr>
            <a:r>
              <a:rPr lang="en-US" dirty="0" smtClean="0"/>
              <a:t>If I have variability of individual units within a species, then b&lt;2 means that the individual units are not perfectly synchronized. </a:t>
            </a:r>
            <a:r>
              <a:rPr lang="en-US" dirty="0"/>
              <a:t>(</a:t>
            </a:r>
            <a:r>
              <a:rPr lang="en-US" dirty="0" smtClean="0"/>
              <a:t>Thanks to this, there is some asynchrony </a:t>
            </a:r>
            <a:r>
              <a:rPr lang="en-US" dirty="0" smtClean="0">
                <a:solidFill>
                  <a:srgbClr val="FF0000"/>
                </a:solidFill>
              </a:rPr>
              <a:t>within </a:t>
            </a:r>
            <a:r>
              <a:rPr lang="en-US" dirty="0" smtClean="0"/>
              <a:t>population.) Portfolio effect works, if the units within a species are better synchronized (less asynchronous), than units among species.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CV usually decreases with the mean 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75" t="11111" r="18750" b="14815"/>
          <a:stretch/>
        </p:blipFill>
        <p:spPr>
          <a:xfrm>
            <a:off x="685800" y="1905000"/>
            <a:ext cx="5229227" cy="46482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48400" y="50292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Lepš, J. (1993). Taylor's power law and the measurement of variation in the size of populations in space and time. </a:t>
            </a:r>
            <a:r>
              <a:rPr lang="en-US" sz="1800" i="1" dirty="0" err="1"/>
              <a:t>Oikos</a:t>
            </a:r>
            <a:r>
              <a:rPr lang="en-US" sz="1800" dirty="0"/>
              <a:t>, 349-356.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59626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dominants are often more stable than other species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various reasons – </a:t>
            </a:r>
          </a:p>
          <a:p>
            <a:pPr lvl="1"/>
            <a:r>
              <a:rPr lang="en-US" dirty="0" smtClean="0"/>
              <a:t>Common species have more “independent units”</a:t>
            </a:r>
          </a:p>
          <a:p>
            <a:pPr lvl="1"/>
            <a:r>
              <a:rPr lang="en-US" dirty="0" smtClean="0"/>
              <a:t>Common species have traits that make them dominants and also makes them 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942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total community biomass is determined by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Biology (and stability) of individual species</a:t>
            </a:r>
          </a:p>
          <a:p>
            <a:r>
              <a:rPr lang="en-US" dirty="0" smtClean="0"/>
              <a:t>Population structure of the community – stable dominants can stabilize the whole community</a:t>
            </a:r>
          </a:p>
          <a:p>
            <a:r>
              <a:rPr lang="en-US" dirty="0" smtClean="0"/>
              <a:t>Compensatory dynamics – </a:t>
            </a:r>
            <a:r>
              <a:rPr lang="en-US" dirty="0" err="1" smtClean="0"/>
              <a:t>antisynchrony</a:t>
            </a:r>
            <a:r>
              <a:rPr lang="en-US" dirty="0" smtClean="0"/>
              <a:t> can stabilize the total despite highly variable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206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58" t="11111" r="27083" b="51851"/>
          <a:stretch/>
        </p:blipFill>
        <p:spPr>
          <a:xfrm>
            <a:off x="118111" y="533400"/>
            <a:ext cx="841628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86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58" t="12963" r="28125" b="9259"/>
          <a:stretch/>
        </p:blipFill>
        <p:spPr>
          <a:xfrm>
            <a:off x="914399" y="228600"/>
            <a:ext cx="7086601" cy="64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35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altLang="cs-CZ" smtClean="0"/>
              <a:t>Definitions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828800"/>
            <a:ext cx="6400800" cy="4572000"/>
          </a:xfrm>
        </p:spPr>
        <p:txBody>
          <a:bodyPr/>
          <a:lstStyle/>
          <a:p>
            <a:pPr algn="l"/>
            <a:r>
              <a:rPr lang="en-GB" altLang="cs-CZ" smtClean="0"/>
              <a:t>Stress: phenomena which restrict photosynthetic production, </a:t>
            </a:r>
            <a:r>
              <a:rPr lang="en-GB" altLang="cs-CZ" sz="2400" smtClean="0"/>
              <a:t>such as shortage of light, water, nutrients, sub-optimal temperatures</a:t>
            </a:r>
            <a:endParaRPr lang="en-GB" altLang="cs-CZ" smtClean="0"/>
          </a:p>
          <a:p>
            <a:pPr algn="l"/>
            <a:r>
              <a:rPr lang="en-GB" altLang="cs-CZ" smtClean="0"/>
              <a:t>Disturbance: Partial or total destruction of the plant biomass </a:t>
            </a:r>
            <a:r>
              <a:rPr lang="en-GB" altLang="cs-CZ" sz="2400" smtClean="0"/>
              <a:t>and arises from the activities of herbivores, pathogens, man (trampling, mowing, ploughing) and from phenomena such as wind-damage, frosting, droughting. soil erosion, fire.</a:t>
            </a:r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30904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33941</TotalTime>
  <Words>4319</Words>
  <Application>Microsoft Office PowerPoint</Application>
  <PresentationFormat>Předvádění na obrazovce (4:3)</PresentationFormat>
  <Paragraphs>448</Paragraphs>
  <Slides>126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126</vt:i4>
      </vt:variant>
    </vt:vector>
  </HeadingPairs>
  <TitlesOfParts>
    <vt:vector size="136" baseType="lpstr">
      <vt:lpstr>Arial</vt:lpstr>
      <vt:lpstr>Arial Narrow</vt:lpstr>
      <vt:lpstr>Calibri</vt:lpstr>
      <vt:lpstr>Times New Roman</vt:lpstr>
      <vt:lpstr>Výchozí návrh</vt:lpstr>
      <vt:lpstr>obrázek</vt:lpstr>
      <vt:lpstr>Rovnice</vt:lpstr>
      <vt:lpstr>Worksheet</vt:lpstr>
      <vt:lpstr>dokument</vt:lpstr>
      <vt:lpstr>Rastrový obrázek</vt:lpstr>
      <vt:lpstr>Life history strategies and succession</vt:lpstr>
      <vt:lpstr>Phylogenetic vs. Functional classifications</vt:lpstr>
      <vt:lpstr>Just remember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Remember</vt:lpstr>
      <vt:lpstr>Prezentace aplikace PowerPoint</vt:lpstr>
      <vt:lpstr>Prezentace aplikace PowerPoint</vt:lpstr>
      <vt:lpstr>Prezentace aplikace PowerPoint</vt:lpstr>
      <vt:lpstr>Distribution of Bromeliaceae - (only single species in West Africa)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For a bird – amount of fat to survive winter</vt:lpstr>
      <vt:lpstr>Prezentace aplikace PowerPoint</vt:lpstr>
      <vt:lpstr>Prezentace aplikace PowerPoint</vt:lpstr>
      <vt:lpstr>Prezentace aplikace PowerPoint</vt:lpstr>
      <vt:lpstr>Prezentace aplikace PowerPoint</vt:lpstr>
      <vt:lpstr>R- a nd K-strategy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Similar approaches </vt:lpstr>
      <vt:lpstr>Prezentace aplikace PowerPoint</vt:lpstr>
      <vt:lpstr>Prezentace aplikace PowerPoint</vt:lpstr>
      <vt:lpstr>“Deductive” but data based</vt:lpstr>
      <vt:lpstr>Prezentace aplikace PowerPoint</vt:lpstr>
      <vt:lpstr>http://www.leda-traitbase.org/LEDAportal/index.jsp</vt:lpstr>
      <vt:lpstr>http://www.ufz.de/biolflor/index.jsp</vt:lpstr>
      <vt:lpstr>http://data.kew.org/sid/</vt:lpstr>
      <vt:lpstr>http://clopla.butbn.cas.cz/</vt:lpstr>
      <vt:lpstr>Area of distribution as trait? http://www.fmnh.helsinki.fi/english/botany/afe/</vt:lpstr>
      <vt:lpstr>Prezentace aplikace PowerPoint</vt:lpstr>
      <vt:lpstr>Distinguish in analyses</vt:lpstr>
      <vt:lpstr>If you derive your strategy exclusively from the measured traits </vt:lpstr>
      <vt:lpstr>Area of distribution</vt:lpstr>
      <vt:lpstr>Prezentace aplikace PowerPoint</vt:lpstr>
      <vt:lpstr>Succession</vt:lpstr>
      <vt:lpstr>What causes successional development? PLANT SUCCESSION: LIFE HISTORY AND COMPETITION MICHAEL HUSTON AND THOMAS SMITH The American Naturalist 1987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Permanent plots vs. chronosequence</vt:lpstr>
      <vt:lpstr>Chronosequence (space for time substitution)</vt:lpstr>
      <vt:lpstr>Problems:</vt:lpstr>
      <vt:lpstr>Succession</vt:lpstr>
      <vt:lpstr>Spatial scale</vt:lpstr>
      <vt:lpstr>Climax - terminology</vt:lpstr>
      <vt:lpstr>Climax</vt:lpstr>
      <vt:lpstr>Prezentace aplikace PowerPoint</vt:lpstr>
      <vt:lpstr>Ecological stability</vt:lpstr>
      <vt:lpstr>What is ecological stability?</vt:lpstr>
      <vt:lpstr>Stability – first -  identify your STATE VARIABLES</vt:lpstr>
      <vt:lpstr>Community stability (compound functions, like total biomass) is  determined with</vt:lpstr>
      <vt:lpstr>Stabilizing effect of diversity (why diversity should beget stability) -  decrease of one species can be compensated by increase of another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Very stable populations mean stable total community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Suggested merasure φ</vt:lpstr>
      <vt:lpstr>Synchrony  caused by</vt:lpstr>
      <vt:lpstr>Term „asynchrony“ is used inconsistently</vt:lpstr>
      <vt:lpstr>Compensatory dynamics caused by</vt:lpstr>
      <vt:lpstr> Effect of Asynchrony/Compensatory dynamics on stability (total bomass CV) depends on</vt:lpstr>
      <vt:lpstr>Taylor’s power law (TPL)</vt:lpstr>
      <vt:lpstr>We use TPL for temporal variation, but the same basic rules apply for temporal and spatial variation</vt:lpstr>
      <vt:lpstr>If b=2</vt:lpstr>
      <vt:lpstr>The fact that b&lt;2</vt:lpstr>
      <vt:lpstr>CV usually decreases with the mean </vt:lpstr>
      <vt:lpstr>The dominants are often more stable than other species</vt:lpstr>
      <vt:lpstr>Stability of total community biomass is determined by</vt:lpstr>
      <vt:lpstr>Prezentace aplikace PowerPoint</vt:lpstr>
      <vt:lpstr>Prezentace aplikace PowerPoint</vt:lpstr>
      <vt:lpstr>The END</vt:lpstr>
      <vt:lpstr>Definitions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Possibilities of “verification”</vt:lpstr>
      <vt:lpstr>Succession – or vegetation dynamics?</vt:lpstr>
      <vt:lpstr>Is succession predictable?</vt:lpstr>
      <vt:lpstr>Predictability of succession Random events affecting successional pathway</vt:lpstr>
      <vt:lpstr>What is “random event”? as opposed to a measurable habitat characteristic</vt:lpstr>
      <vt:lpstr>Difficulties:</vt:lpstr>
      <vt:lpstr>Case study in an old field in South Bohemia (Chelčice)</vt:lpstr>
      <vt:lpstr>Only F2 intensively studied:</vt:lpstr>
      <vt:lpstr>Field in 1994 (F2: 9years)</vt:lpstr>
      <vt:lpstr>F3: 4 years</vt:lpstr>
      <vt:lpstr>Fields in 2003: F2 (18 years), F3 (13 years)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Priority effects</vt:lpstr>
      <vt:lpstr>Sowing (of the BEF experiment type)</vt:lpstr>
      <vt:lpstr>The classics</vt:lpstr>
      <vt:lpstr>Poisson distribution</vt:lpstr>
      <vt:lpstr>Poisson distribution is extremely rare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history strategies</dc:title>
  <dc:creator>Jan Leps</dc:creator>
  <cp:lastModifiedBy>Jan Lepš</cp:lastModifiedBy>
  <cp:revision>84</cp:revision>
  <dcterms:created xsi:type="dcterms:W3CDTF">2003-04-29T17:25:34Z</dcterms:created>
  <dcterms:modified xsi:type="dcterms:W3CDTF">2023-12-03T17:19:07Z</dcterms:modified>
</cp:coreProperties>
</file>